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68" r:id="rId2"/>
    <p:sldId id="269" r:id="rId3"/>
    <p:sldId id="278" r:id="rId4"/>
    <p:sldId id="285" r:id="rId5"/>
    <p:sldId id="312" r:id="rId6"/>
    <p:sldId id="277" r:id="rId7"/>
    <p:sldId id="316" r:id="rId8"/>
    <p:sldId id="315" r:id="rId9"/>
    <p:sldId id="324" r:id="rId10"/>
    <p:sldId id="311" r:id="rId11"/>
    <p:sldId id="314" r:id="rId12"/>
    <p:sldId id="321" r:id="rId13"/>
    <p:sldId id="320" r:id="rId14"/>
    <p:sldId id="322" r:id="rId15"/>
    <p:sldId id="317" r:id="rId16"/>
    <p:sldId id="327" r:id="rId17"/>
    <p:sldId id="323" r:id="rId18"/>
    <p:sldId id="319" r:id="rId19"/>
    <p:sldId id="325" r:id="rId20"/>
    <p:sldId id="328" r:id="rId21"/>
    <p:sldId id="326" r:id="rId22"/>
    <p:sldId id="310" r:id="rId23"/>
    <p:sldId id="309" r:id="rId24"/>
    <p:sldId id="313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409"/>
    <a:srgbClr val="011631"/>
    <a:srgbClr val="043A82"/>
    <a:srgbClr val="0361D3"/>
    <a:srgbClr val="07C5FB"/>
    <a:srgbClr val="024596"/>
    <a:srgbClr val="5AD9FC"/>
    <a:srgbClr val="021F47"/>
    <a:srgbClr val="000914"/>
    <a:srgbClr val="EDAE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86" autoAdjust="0"/>
    <p:restoredTop sz="99158" autoAdjust="0"/>
  </p:normalViewPr>
  <p:slideViewPr>
    <p:cSldViewPr snapToGrid="0">
      <p:cViewPr varScale="1">
        <p:scale>
          <a:sx n="123" d="100"/>
          <a:sy n="123" d="100"/>
        </p:scale>
        <p:origin x="-126" y="-1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2023/8/4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240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4445002" y="2"/>
            <a:ext cx="7746999" cy="6201533"/>
          </a:xfrm>
          <a:custGeom>
            <a:avLst/>
            <a:gdLst>
              <a:gd name="connsiteX0" fmla="*/ 1185492 w 7746999"/>
              <a:gd name="connsiteY0" fmla="*/ 0 h 6201533"/>
              <a:gd name="connsiteX1" fmla="*/ 7746999 w 7746999"/>
              <a:gd name="connsiteY1" fmla="*/ 0 h 6201533"/>
              <a:gd name="connsiteX2" fmla="*/ 7746999 w 7746999"/>
              <a:gd name="connsiteY2" fmla="*/ 6201533 h 6201533"/>
              <a:gd name="connsiteX3" fmla="*/ 7645868 w 7746999"/>
              <a:gd name="connsiteY3" fmla="*/ 6105575 h 6201533"/>
              <a:gd name="connsiteX4" fmla="*/ 7159489 w 7746999"/>
              <a:gd name="connsiteY4" fmla="*/ 5582180 h 6201533"/>
              <a:gd name="connsiteX5" fmla="*/ 6305049 w 7746999"/>
              <a:gd name="connsiteY5" fmla="*/ 4722417 h 6201533"/>
              <a:gd name="connsiteX6" fmla="*/ 5194278 w 7746999"/>
              <a:gd name="connsiteY6" fmla="*/ 4420942 h 6201533"/>
              <a:gd name="connsiteX7" fmla="*/ 4104868 w 7746999"/>
              <a:gd name="connsiteY7" fmla="*/ 4666588 h 6201533"/>
              <a:gd name="connsiteX8" fmla="*/ 2748447 w 7746999"/>
              <a:gd name="connsiteY8" fmla="*/ 5057390 h 6201533"/>
              <a:gd name="connsiteX9" fmla="*/ 1338621 w 7746999"/>
              <a:gd name="connsiteY9" fmla="*/ 4767080 h 6201533"/>
              <a:gd name="connsiteX10" fmla="*/ 291932 w 7746999"/>
              <a:gd name="connsiteY10" fmla="*/ 3605842 h 6201533"/>
              <a:gd name="connsiteX11" fmla="*/ 3559 w 7746999"/>
              <a:gd name="connsiteY11" fmla="*/ 2165460 h 6201533"/>
              <a:gd name="connsiteX12" fmla="*/ 430779 w 7746999"/>
              <a:gd name="connsiteY12" fmla="*/ 658083 h 6201533"/>
              <a:gd name="connsiteX13" fmla="*/ 1135694 w 7746999"/>
              <a:gd name="connsiteY13" fmla="*/ 23782 h 6201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46999" h="6201533">
                <a:moveTo>
                  <a:pt x="1185492" y="0"/>
                </a:moveTo>
                <a:lnTo>
                  <a:pt x="7746999" y="0"/>
                </a:lnTo>
                <a:lnTo>
                  <a:pt x="7746999" y="6201533"/>
                </a:lnTo>
                <a:lnTo>
                  <a:pt x="7645868" y="6105575"/>
                </a:lnTo>
                <a:cubicBezTo>
                  <a:pt x="7494255" y="5950998"/>
                  <a:pt x="7346397" y="5773393"/>
                  <a:pt x="7159489" y="5582180"/>
                </a:cubicBezTo>
                <a:cubicBezTo>
                  <a:pt x="6910277" y="5327229"/>
                  <a:pt x="6632585" y="4915957"/>
                  <a:pt x="6305049" y="4722417"/>
                </a:cubicBezTo>
                <a:cubicBezTo>
                  <a:pt x="5977514" y="4528877"/>
                  <a:pt x="5560975" y="4430247"/>
                  <a:pt x="5194278" y="4420942"/>
                </a:cubicBezTo>
                <a:cubicBezTo>
                  <a:pt x="4827581" y="4411636"/>
                  <a:pt x="4512506" y="4560514"/>
                  <a:pt x="4104868" y="4666588"/>
                </a:cubicBezTo>
                <a:cubicBezTo>
                  <a:pt x="3697230" y="4772662"/>
                  <a:pt x="3209486" y="5040642"/>
                  <a:pt x="2748447" y="5057390"/>
                </a:cubicBezTo>
                <a:cubicBezTo>
                  <a:pt x="2287405" y="5074138"/>
                  <a:pt x="1748039" y="5009005"/>
                  <a:pt x="1338621" y="4767080"/>
                </a:cubicBezTo>
                <a:cubicBezTo>
                  <a:pt x="929202" y="4525155"/>
                  <a:pt x="514442" y="4039446"/>
                  <a:pt x="291932" y="3605842"/>
                </a:cubicBezTo>
                <a:cubicBezTo>
                  <a:pt x="69422" y="3172239"/>
                  <a:pt x="-19583" y="2656753"/>
                  <a:pt x="3559" y="2165460"/>
                </a:cubicBezTo>
                <a:cubicBezTo>
                  <a:pt x="26701" y="1674167"/>
                  <a:pt x="192248" y="1050746"/>
                  <a:pt x="430779" y="658083"/>
                </a:cubicBezTo>
                <a:cubicBezTo>
                  <a:pt x="587315" y="400399"/>
                  <a:pt x="854142" y="171032"/>
                  <a:pt x="1135694" y="2378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1954959" y="1494408"/>
            <a:ext cx="4983021" cy="4250911"/>
          </a:xfrm>
          <a:custGeom>
            <a:avLst/>
            <a:gdLst>
              <a:gd name="connsiteX0" fmla="*/ 2429002 w 4983021"/>
              <a:gd name="connsiteY0" fmla="*/ 400 h 4250911"/>
              <a:gd name="connsiteX1" fmla="*/ 3728707 w 4983021"/>
              <a:gd name="connsiteY1" fmla="*/ 265308 h 4250911"/>
              <a:gd name="connsiteX2" fmla="*/ 4825239 w 4983021"/>
              <a:gd name="connsiteY2" fmla="*/ 1584553 h 4250911"/>
              <a:gd name="connsiteX3" fmla="*/ 4621938 w 4983021"/>
              <a:gd name="connsiteY3" fmla="*/ 3435538 h 4250911"/>
              <a:gd name="connsiteX4" fmla="*/ 2057642 w 4983021"/>
              <a:gd name="connsiteY4" fmla="*/ 4250911 h 4250911"/>
              <a:gd name="connsiteX5" fmla="*/ 319760 w 4983021"/>
              <a:gd name="connsiteY5" fmla="*/ 3612474 h 4250911"/>
              <a:gd name="connsiteX6" fmla="*/ 118753 w 4983021"/>
              <a:gd name="connsiteY6" fmla="*/ 2330540 h 4250911"/>
              <a:gd name="connsiteX7" fmla="*/ 1645081 w 4983021"/>
              <a:gd name="connsiteY7" fmla="*/ 188789 h 4250911"/>
              <a:gd name="connsiteX8" fmla="*/ 2429002 w 4983021"/>
              <a:gd name="connsiteY8" fmla="*/ 400 h 4250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83021" h="4250911">
                <a:moveTo>
                  <a:pt x="2429002" y="400"/>
                </a:moveTo>
                <a:cubicBezTo>
                  <a:pt x="2901364" y="-8082"/>
                  <a:pt x="3397441" y="119916"/>
                  <a:pt x="3728707" y="265308"/>
                </a:cubicBezTo>
                <a:cubicBezTo>
                  <a:pt x="4258733" y="497936"/>
                  <a:pt x="4676367" y="1056181"/>
                  <a:pt x="4825239" y="1584553"/>
                </a:cubicBezTo>
                <a:cubicBezTo>
                  <a:pt x="4974111" y="2112925"/>
                  <a:pt x="5164829" y="2935803"/>
                  <a:pt x="4621938" y="3435538"/>
                </a:cubicBezTo>
                <a:cubicBezTo>
                  <a:pt x="4079048" y="3935272"/>
                  <a:pt x="2909180" y="4234991"/>
                  <a:pt x="2057642" y="4250911"/>
                </a:cubicBezTo>
                <a:cubicBezTo>
                  <a:pt x="1409524" y="4227517"/>
                  <a:pt x="642908" y="3932536"/>
                  <a:pt x="319760" y="3612474"/>
                </a:cubicBezTo>
                <a:cubicBezTo>
                  <a:pt x="-3389" y="3292412"/>
                  <a:pt x="-102133" y="2901155"/>
                  <a:pt x="118753" y="2330540"/>
                </a:cubicBezTo>
                <a:cubicBezTo>
                  <a:pt x="339640" y="1759926"/>
                  <a:pt x="1043422" y="532994"/>
                  <a:pt x="1645081" y="188789"/>
                </a:cubicBezTo>
                <a:cubicBezTo>
                  <a:pt x="1870704" y="59712"/>
                  <a:pt x="2145584" y="5490"/>
                  <a:pt x="2429002" y="40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21F47"/>
            </a:gs>
            <a:gs pos="100000">
              <a:srgbClr val="00091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/>
          <p:nvPr/>
        </p:nvSpPr>
        <p:spPr>
          <a:xfrm rot="5400000">
            <a:off x="1494447" y="1813097"/>
            <a:ext cx="1407667" cy="1213505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4" name="等腰三角形 3"/>
          <p:cNvSpPr/>
          <p:nvPr/>
        </p:nvSpPr>
        <p:spPr>
          <a:xfrm rot="5400000">
            <a:off x="773456" y="2706629"/>
            <a:ext cx="2182064" cy="1881089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5" name="等腰三角形 4"/>
          <p:cNvSpPr/>
          <p:nvPr/>
        </p:nvSpPr>
        <p:spPr>
          <a:xfrm rot="5400000">
            <a:off x="666283" y="1782336"/>
            <a:ext cx="573627" cy="494506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6" name="等腰三角形 5"/>
          <p:cNvSpPr/>
          <p:nvPr/>
        </p:nvSpPr>
        <p:spPr>
          <a:xfrm rot="5400000">
            <a:off x="25871" y="2463810"/>
            <a:ext cx="1757001" cy="1514655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7" name="等腰三角形 6"/>
          <p:cNvSpPr/>
          <p:nvPr/>
        </p:nvSpPr>
        <p:spPr>
          <a:xfrm rot="5400000">
            <a:off x="362468" y="1138348"/>
            <a:ext cx="784253" cy="676080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5400000">
            <a:off x="-123297" y="1431595"/>
            <a:ext cx="1787853" cy="1541252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9" name="等腰三角形 8"/>
          <p:cNvSpPr/>
          <p:nvPr/>
        </p:nvSpPr>
        <p:spPr>
          <a:xfrm rot="5400000">
            <a:off x="-41147" y="2161417"/>
            <a:ext cx="596655" cy="514358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0" name="等腰三角形 9"/>
          <p:cNvSpPr/>
          <p:nvPr/>
        </p:nvSpPr>
        <p:spPr>
          <a:xfrm rot="5400000">
            <a:off x="-23743" y="3701877"/>
            <a:ext cx="344288" cy="296800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-53181" y="4192203"/>
            <a:ext cx="771113" cy="664752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2" name="等腰三角形 11"/>
          <p:cNvSpPr/>
          <p:nvPr/>
        </p:nvSpPr>
        <p:spPr>
          <a:xfrm rot="5400000">
            <a:off x="629528" y="3607050"/>
            <a:ext cx="1023944" cy="882710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3" name="等腰三角形 12"/>
          <p:cNvSpPr/>
          <p:nvPr/>
        </p:nvSpPr>
        <p:spPr>
          <a:xfrm rot="5400000">
            <a:off x="2139381" y="2583988"/>
            <a:ext cx="1023944" cy="882710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8" name="等腰三角形 17"/>
          <p:cNvSpPr/>
          <p:nvPr/>
        </p:nvSpPr>
        <p:spPr>
          <a:xfrm rot="16200000" flipH="1">
            <a:off x="9289883" y="1825797"/>
            <a:ext cx="1407667" cy="1213505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9" name="等腰三角形 18"/>
          <p:cNvSpPr/>
          <p:nvPr/>
        </p:nvSpPr>
        <p:spPr>
          <a:xfrm rot="16200000" flipH="1">
            <a:off x="9236477" y="2706629"/>
            <a:ext cx="2182064" cy="1881089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0" name="等腰三角形 19"/>
          <p:cNvSpPr/>
          <p:nvPr/>
        </p:nvSpPr>
        <p:spPr>
          <a:xfrm rot="16200000" flipH="1">
            <a:off x="10952087" y="1782336"/>
            <a:ext cx="573627" cy="494506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1" name="等腰三角形 20"/>
          <p:cNvSpPr/>
          <p:nvPr/>
        </p:nvSpPr>
        <p:spPr>
          <a:xfrm rot="16200000" flipH="1">
            <a:off x="10409125" y="2463810"/>
            <a:ext cx="1757001" cy="1514655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2" name="等腰三角形 21"/>
          <p:cNvSpPr/>
          <p:nvPr/>
        </p:nvSpPr>
        <p:spPr>
          <a:xfrm rot="16200000" flipH="1">
            <a:off x="11045276" y="1138348"/>
            <a:ext cx="784253" cy="676080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3" name="等腰三角形 22"/>
          <p:cNvSpPr/>
          <p:nvPr/>
        </p:nvSpPr>
        <p:spPr>
          <a:xfrm rot="16200000" flipH="1">
            <a:off x="10527441" y="1431595"/>
            <a:ext cx="1787853" cy="1541252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4" name="等腰三角形 23"/>
          <p:cNvSpPr/>
          <p:nvPr/>
        </p:nvSpPr>
        <p:spPr>
          <a:xfrm rot="16200000" flipH="1">
            <a:off x="11636489" y="2161417"/>
            <a:ext cx="596655" cy="514358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5" name="等腰三角形 24"/>
          <p:cNvSpPr/>
          <p:nvPr/>
        </p:nvSpPr>
        <p:spPr>
          <a:xfrm rot="16200000" flipH="1">
            <a:off x="11871452" y="3701877"/>
            <a:ext cx="344288" cy="296800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6" name="等腰三角形 25"/>
          <p:cNvSpPr/>
          <p:nvPr/>
        </p:nvSpPr>
        <p:spPr>
          <a:xfrm rot="16200000" flipH="1">
            <a:off x="11474065" y="4192203"/>
            <a:ext cx="771113" cy="664752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7" name="等腰三角形 26"/>
          <p:cNvSpPr/>
          <p:nvPr/>
        </p:nvSpPr>
        <p:spPr>
          <a:xfrm rot="16200000" flipH="1">
            <a:off x="10538525" y="3607050"/>
            <a:ext cx="1023944" cy="882710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8" name="等腰三角形 27"/>
          <p:cNvSpPr/>
          <p:nvPr/>
        </p:nvSpPr>
        <p:spPr>
          <a:xfrm rot="16200000" flipH="1">
            <a:off x="9028672" y="2596688"/>
            <a:ext cx="1023944" cy="882710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3170246" y="4121117"/>
            <a:ext cx="5851506" cy="48064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  <a:defRPr/>
            </a:pPr>
            <a:r>
              <a:rPr lang="zh-CN" alt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基于</a:t>
            </a:r>
            <a:r>
              <a:rPr lang="en-US" altLang="zh-CN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YOLOv5</a:t>
            </a:r>
            <a:r>
              <a:rPr lang="zh-CN" alt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和分类模型的骨龄检测项目</a:t>
            </a:r>
            <a:endParaRPr lang="en-US" altLang="zh-CN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01" name="组合 100"/>
          <p:cNvGrpSpPr/>
          <p:nvPr/>
        </p:nvGrpSpPr>
        <p:grpSpPr>
          <a:xfrm>
            <a:off x="3301573" y="1601360"/>
            <a:ext cx="342776" cy="342776"/>
            <a:chOff x="3300742" y="531547"/>
            <a:chExt cx="878349" cy="878349"/>
          </a:xfrm>
        </p:grpSpPr>
        <p:sp>
          <p:nvSpPr>
            <p:cNvPr id="98" name="椭圆 97"/>
            <p:cNvSpPr/>
            <p:nvPr/>
          </p:nvSpPr>
          <p:spPr>
            <a:xfrm>
              <a:off x="3300742" y="531547"/>
              <a:ext cx="878349" cy="878349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>
              <a:off x="3397844" y="628650"/>
              <a:ext cx="684144" cy="684142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>
              <a:off x="3513082" y="743888"/>
              <a:ext cx="453668" cy="453666"/>
            </a:xfrm>
            <a:prstGeom prst="ellipse">
              <a:avLst/>
            </a:prstGeom>
            <a:gradFill>
              <a:gsLst>
                <a:gs pos="0">
                  <a:srgbClr val="0361D3"/>
                </a:gs>
                <a:gs pos="100000">
                  <a:srgbClr val="5AD9FC"/>
                </a:gs>
              </a:gsLst>
              <a:lin ang="5400000" scaled="1"/>
            </a:gradFill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4906389" y="2321262"/>
            <a:ext cx="342776" cy="342776"/>
            <a:chOff x="3300742" y="531547"/>
            <a:chExt cx="878349" cy="878349"/>
          </a:xfrm>
        </p:grpSpPr>
        <p:sp>
          <p:nvSpPr>
            <p:cNvPr id="103" name="椭圆 102"/>
            <p:cNvSpPr/>
            <p:nvPr/>
          </p:nvSpPr>
          <p:spPr>
            <a:xfrm>
              <a:off x="3300742" y="531547"/>
              <a:ext cx="878349" cy="878349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3397844" y="628650"/>
              <a:ext cx="684144" cy="684142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/>
          </p:nvSpPr>
          <p:spPr>
            <a:xfrm>
              <a:off x="3513082" y="743888"/>
              <a:ext cx="453668" cy="453666"/>
            </a:xfrm>
            <a:prstGeom prst="ellipse">
              <a:avLst/>
            </a:prstGeom>
            <a:gradFill>
              <a:gsLst>
                <a:gs pos="0">
                  <a:srgbClr val="0361D3"/>
                </a:gs>
                <a:gs pos="100000">
                  <a:srgbClr val="5AD9FC"/>
                </a:gs>
              </a:gsLst>
              <a:lin ang="5400000" scaled="1"/>
            </a:gradFill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7136290" y="2203420"/>
            <a:ext cx="342776" cy="342776"/>
            <a:chOff x="3300742" y="531547"/>
            <a:chExt cx="878349" cy="878349"/>
          </a:xfrm>
        </p:grpSpPr>
        <p:sp>
          <p:nvSpPr>
            <p:cNvPr id="107" name="椭圆 106"/>
            <p:cNvSpPr/>
            <p:nvPr/>
          </p:nvSpPr>
          <p:spPr>
            <a:xfrm>
              <a:off x="3300742" y="531547"/>
              <a:ext cx="878349" cy="878349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3397844" y="628650"/>
              <a:ext cx="684144" cy="684142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3513082" y="743888"/>
              <a:ext cx="453668" cy="453666"/>
            </a:xfrm>
            <a:prstGeom prst="ellipse">
              <a:avLst/>
            </a:prstGeom>
            <a:gradFill>
              <a:gsLst>
                <a:gs pos="0">
                  <a:srgbClr val="0361D3"/>
                </a:gs>
                <a:gs pos="100000">
                  <a:srgbClr val="5AD9FC"/>
                </a:gs>
              </a:gsLst>
              <a:lin ang="5400000" scaled="1"/>
            </a:gradFill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8548186" y="1904659"/>
            <a:ext cx="342776" cy="342776"/>
            <a:chOff x="3300742" y="531547"/>
            <a:chExt cx="878349" cy="878349"/>
          </a:xfrm>
        </p:grpSpPr>
        <p:sp>
          <p:nvSpPr>
            <p:cNvPr id="111" name="椭圆 110"/>
            <p:cNvSpPr/>
            <p:nvPr/>
          </p:nvSpPr>
          <p:spPr>
            <a:xfrm>
              <a:off x="3300742" y="531547"/>
              <a:ext cx="878349" cy="878349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3397844" y="628650"/>
              <a:ext cx="684144" cy="684142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3513082" y="743888"/>
              <a:ext cx="453668" cy="453666"/>
            </a:xfrm>
            <a:prstGeom prst="ellipse">
              <a:avLst/>
            </a:prstGeom>
            <a:gradFill>
              <a:gsLst>
                <a:gs pos="0">
                  <a:srgbClr val="0361D3"/>
                </a:gs>
                <a:gs pos="100000">
                  <a:srgbClr val="5AD9FC"/>
                </a:gs>
              </a:gsLst>
              <a:lin ang="5400000" scaled="1"/>
            </a:gradFill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9" name="任意多边形: 形状 128"/>
          <p:cNvSpPr/>
          <p:nvPr/>
        </p:nvSpPr>
        <p:spPr>
          <a:xfrm>
            <a:off x="-1" y="6034420"/>
            <a:ext cx="12177077" cy="1156129"/>
          </a:xfrm>
          <a:custGeom>
            <a:avLst/>
            <a:gdLst>
              <a:gd name="connsiteX0" fmla="*/ 1026217 w 12177077"/>
              <a:gd name="connsiteY0" fmla="*/ 74 h 1156129"/>
              <a:gd name="connsiteX1" fmla="*/ 2365830 w 12177077"/>
              <a:gd name="connsiteY1" fmla="*/ 310327 h 1156129"/>
              <a:gd name="connsiteX2" fmla="*/ 3410858 w 12177077"/>
              <a:gd name="connsiteY2" fmla="*/ 63584 h 1156129"/>
              <a:gd name="connsiteX3" fmla="*/ 4876803 w 12177077"/>
              <a:gd name="connsiteY3" fmla="*/ 353870 h 1156129"/>
              <a:gd name="connsiteX4" fmla="*/ 6487887 w 12177077"/>
              <a:gd name="connsiteY4" fmla="*/ 34555 h 1156129"/>
              <a:gd name="connsiteX5" fmla="*/ 7765144 w 12177077"/>
              <a:gd name="connsiteY5" fmla="*/ 397412 h 1156129"/>
              <a:gd name="connsiteX6" fmla="*/ 9158515 w 12177077"/>
              <a:gd name="connsiteY6" fmla="*/ 49070 h 1156129"/>
              <a:gd name="connsiteX7" fmla="*/ 10566401 w 12177077"/>
              <a:gd name="connsiteY7" fmla="*/ 411927 h 1156129"/>
              <a:gd name="connsiteX8" fmla="*/ 11771087 w 12177077"/>
              <a:gd name="connsiteY8" fmla="*/ 78098 h 1156129"/>
              <a:gd name="connsiteX9" fmla="*/ 12079062 w 12177077"/>
              <a:gd name="connsiteY9" fmla="*/ 93974 h 1156129"/>
              <a:gd name="connsiteX10" fmla="*/ 12177077 w 12177077"/>
              <a:gd name="connsiteY10" fmla="*/ 108563 h 1156129"/>
              <a:gd name="connsiteX11" fmla="*/ 12177077 w 12177077"/>
              <a:gd name="connsiteY11" fmla="*/ 1156129 h 1156129"/>
              <a:gd name="connsiteX12" fmla="*/ 0 w 12177077"/>
              <a:gd name="connsiteY12" fmla="*/ 1156129 h 1156129"/>
              <a:gd name="connsiteX13" fmla="*/ 0 w 12177077"/>
              <a:gd name="connsiteY13" fmla="*/ 288586 h 1156129"/>
              <a:gd name="connsiteX14" fmla="*/ 237162 w 12177077"/>
              <a:gd name="connsiteY14" fmla="*/ 194496 h 1156129"/>
              <a:gd name="connsiteX15" fmla="*/ 928915 w 12177077"/>
              <a:gd name="connsiteY15" fmla="*/ 5527 h 1156129"/>
              <a:gd name="connsiteX16" fmla="*/ 1026217 w 12177077"/>
              <a:gd name="connsiteY16" fmla="*/ 74 h 1156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77077" h="1156129">
                <a:moveTo>
                  <a:pt x="1026217" y="74"/>
                </a:moveTo>
                <a:cubicBezTo>
                  <a:pt x="1511556" y="-5472"/>
                  <a:pt x="1978027" y="301256"/>
                  <a:pt x="2365830" y="310327"/>
                </a:cubicBezTo>
                <a:cubicBezTo>
                  <a:pt x="2779487" y="320003"/>
                  <a:pt x="2992363" y="56327"/>
                  <a:pt x="3410858" y="63584"/>
                </a:cubicBezTo>
                <a:cubicBezTo>
                  <a:pt x="3829353" y="70841"/>
                  <a:pt x="4363965" y="358708"/>
                  <a:pt x="4876803" y="353870"/>
                </a:cubicBezTo>
                <a:cubicBezTo>
                  <a:pt x="5389639" y="349032"/>
                  <a:pt x="6006497" y="27298"/>
                  <a:pt x="6487887" y="34555"/>
                </a:cubicBezTo>
                <a:cubicBezTo>
                  <a:pt x="6969277" y="41812"/>
                  <a:pt x="7320039" y="394993"/>
                  <a:pt x="7765144" y="397412"/>
                </a:cubicBezTo>
                <a:cubicBezTo>
                  <a:pt x="8210249" y="399831"/>
                  <a:pt x="8691639" y="46651"/>
                  <a:pt x="9158515" y="49070"/>
                </a:cubicBezTo>
                <a:cubicBezTo>
                  <a:pt x="9625391" y="51489"/>
                  <a:pt x="10130972" y="407089"/>
                  <a:pt x="10566401" y="411927"/>
                </a:cubicBezTo>
                <a:cubicBezTo>
                  <a:pt x="11001830" y="416765"/>
                  <a:pt x="11384039" y="87774"/>
                  <a:pt x="11771087" y="78098"/>
                </a:cubicBezTo>
                <a:cubicBezTo>
                  <a:pt x="11867849" y="75679"/>
                  <a:pt x="11972775" y="81425"/>
                  <a:pt x="12079062" y="93974"/>
                </a:cubicBezTo>
                <a:lnTo>
                  <a:pt x="12177077" y="108563"/>
                </a:lnTo>
                <a:lnTo>
                  <a:pt x="12177077" y="1156129"/>
                </a:lnTo>
                <a:lnTo>
                  <a:pt x="0" y="1156129"/>
                </a:lnTo>
                <a:lnTo>
                  <a:pt x="0" y="288586"/>
                </a:lnTo>
                <a:lnTo>
                  <a:pt x="237162" y="194496"/>
                </a:lnTo>
                <a:cubicBezTo>
                  <a:pt x="485436" y="101231"/>
                  <a:pt x="733880" y="25484"/>
                  <a:pt x="928915" y="5527"/>
                </a:cubicBezTo>
                <a:cubicBezTo>
                  <a:pt x="961421" y="2201"/>
                  <a:pt x="993861" y="444"/>
                  <a:pt x="1026217" y="74"/>
                </a:cubicBezTo>
                <a:close/>
              </a:path>
            </a:pathLst>
          </a:custGeom>
          <a:gradFill flip="none" rotWithShape="1">
            <a:gsLst>
              <a:gs pos="0">
                <a:srgbClr val="5AD9FC">
                  <a:alpha val="0"/>
                </a:srgbClr>
              </a:gs>
              <a:gs pos="100000">
                <a:srgbClr val="0361D3">
                  <a:alpha val="34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/>
              <a:ea typeface="微软雅黑"/>
            </a:endParaRPr>
          </a:p>
        </p:txBody>
      </p:sp>
      <p:sp>
        <p:nvSpPr>
          <p:cNvPr id="130" name="任意多边形: 形状 129"/>
          <p:cNvSpPr/>
          <p:nvPr/>
        </p:nvSpPr>
        <p:spPr>
          <a:xfrm>
            <a:off x="-1" y="6150818"/>
            <a:ext cx="12177077" cy="1156129"/>
          </a:xfrm>
          <a:custGeom>
            <a:avLst/>
            <a:gdLst>
              <a:gd name="connsiteX0" fmla="*/ 1026217 w 12177077"/>
              <a:gd name="connsiteY0" fmla="*/ 74 h 1156129"/>
              <a:gd name="connsiteX1" fmla="*/ 2365830 w 12177077"/>
              <a:gd name="connsiteY1" fmla="*/ 310327 h 1156129"/>
              <a:gd name="connsiteX2" fmla="*/ 3410858 w 12177077"/>
              <a:gd name="connsiteY2" fmla="*/ 63584 h 1156129"/>
              <a:gd name="connsiteX3" fmla="*/ 4876803 w 12177077"/>
              <a:gd name="connsiteY3" fmla="*/ 353870 h 1156129"/>
              <a:gd name="connsiteX4" fmla="*/ 6487887 w 12177077"/>
              <a:gd name="connsiteY4" fmla="*/ 34555 h 1156129"/>
              <a:gd name="connsiteX5" fmla="*/ 7765144 w 12177077"/>
              <a:gd name="connsiteY5" fmla="*/ 397412 h 1156129"/>
              <a:gd name="connsiteX6" fmla="*/ 9158515 w 12177077"/>
              <a:gd name="connsiteY6" fmla="*/ 49070 h 1156129"/>
              <a:gd name="connsiteX7" fmla="*/ 10566401 w 12177077"/>
              <a:gd name="connsiteY7" fmla="*/ 411927 h 1156129"/>
              <a:gd name="connsiteX8" fmla="*/ 11771087 w 12177077"/>
              <a:gd name="connsiteY8" fmla="*/ 78098 h 1156129"/>
              <a:gd name="connsiteX9" fmla="*/ 12079062 w 12177077"/>
              <a:gd name="connsiteY9" fmla="*/ 93974 h 1156129"/>
              <a:gd name="connsiteX10" fmla="*/ 12177077 w 12177077"/>
              <a:gd name="connsiteY10" fmla="*/ 108563 h 1156129"/>
              <a:gd name="connsiteX11" fmla="*/ 12177077 w 12177077"/>
              <a:gd name="connsiteY11" fmla="*/ 1156129 h 1156129"/>
              <a:gd name="connsiteX12" fmla="*/ 0 w 12177077"/>
              <a:gd name="connsiteY12" fmla="*/ 1156129 h 1156129"/>
              <a:gd name="connsiteX13" fmla="*/ 0 w 12177077"/>
              <a:gd name="connsiteY13" fmla="*/ 288586 h 1156129"/>
              <a:gd name="connsiteX14" fmla="*/ 237162 w 12177077"/>
              <a:gd name="connsiteY14" fmla="*/ 194496 h 1156129"/>
              <a:gd name="connsiteX15" fmla="*/ 928915 w 12177077"/>
              <a:gd name="connsiteY15" fmla="*/ 5527 h 1156129"/>
              <a:gd name="connsiteX16" fmla="*/ 1026217 w 12177077"/>
              <a:gd name="connsiteY16" fmla="*/ 74 h 1156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77077" h="1156129">
                <a:moveTo>
                  <a:pt x="1026217" y="74"/>
                </a:moveTo>
                <a:cubicBezTo>
                  <a:pt x="1511556" y="-5472"/>
                  <a:pt x="1978027" y="301256"/>
                  <a:pt x="2365830" y="310327"/>
                </a:cubicBezTo>
                <a:cubicBezTo>
                  <a:pt x="2779487" y="320003"/>
                  <a:pt x="2992363" y="56327"/>
                  <a:pt x="3410858" y="63584"/>
                </a:cubicBezTo>
                <a:cubicBezTo>
                  <a:pt x="3829353" y="70841"/>
                  <a:pt x="4363965" y="358708"/>
                  <a:pt x="4876803" y="353870"/>
                </a:cubicBezTo>
                <a:cubicBezTo>
                  <a:pt x="5389639" y="349032"/>
                  <a:pt x="6006497" y="27298"/>
                  <a:pt x="6487887" y="34555"/>
                </a:cubicBezTo>
                <a:cubicBezTo>
                  <a:pt x="6969277" y="41812"/>
                  <a:pt x="7320039" y="394993"/>
                  <a:pt x="7765144" y="397412"/>
                </a:cubicBezTo>
                <a:cubicBezTo>
                  <a:pt x="8210249" y="399831"/>
                  <a:pt x="8691639" y="46651"/>
                  <a:pt x="9158515" y="49070"/>
                </a:cubicBezTo>
                <a:cubicBezTo>
                  <a:pt x="9625391" y="51489"/>
                  <a:pt x="10130972" y="407089"/>
                  <a:pt x="10566401" y="411927"/>
                </a:cubicBezTo>
                <a:cubicBezTo>
                  <a:pt x="11001830" y="416765"/>
                  <a:pt x="11384039" y="87774"/>
                  <a:pt x="11771087" y="78098"/>
                </a:cubicBezTo>
                <a:cubicBezTo>
                  <a:pt x="11867849" y="75679"/>
                  <a:pt x="11972775" y="81425"/>
                  <a:pt x="12079062" y="93974"/>
                </a:cubicBezTo>
                <a:lnTo>
                  <a:pt x="12177077" y="108563"/>
                </a:lnTo>
                <a:lnTo>
                  <a:pt x="12177077" y="1156129"/>
                </a:lnTo>
                <a:lnTo>
                  <a:pt x="0" y="1156129"/>
                </a:lnTo>
                <a:lnTo>
                  <a:pt x="0" y="288586"/>
                </a:lnTo>
                <a:lnTo>
                  <a:pt x="237162" y="194496"/>
                </a:lnTo>
                <a:cubicBezTo>
                  <a:pt x="485436" y="101231"/>
                  <a:pt x="733880" y="25484"/>
                  <a:pt x="928915" y="5527"/>
                </a:cubicBezTo>
                <a:cubicBezTo>
                  <a:pt x="961421" y="2201"/>
                  <a:pt x="993861" y="444"/>
                  <a:pt x="1026217" y="74"/>
                </a:cubicBezTo>
                <a:close/>
              </a:path>
            </a:pathLst>
          </a:custGeom>
          <a:gradFill flip="none" rotWithShape="1">
            <a:gsLst>
              <a:gs pos="0">
                <a:srgbClr val="5AD9FC">
                  <a:alpha val="0"/>
                </a:srgbClr>
              </a:gs>
              <a:gs pos="100000">
                <a:srgbClr val="0361D3">
                  <a:alpha val="34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/>
              <a:ea typeface="微软雅黑"/>
            </a:endParaRPr>
          </a:p>
        </p:txBody>
      </p:sp>
      <p:sp>
        <p:nvSpPr>
          <p:cNvPr id="131" name="任意多边形: 形状 130"/>
          <p:cNvSpPr/>
          <p:nvPr/>
        </p:nvSpPr>
        <p:spPr>
          <a:xfrm>
            <a:off x="-1" y="6267440"/>
            <a:ext cx="12177077" cy="1156129"/>
          </a:xfrm>
          <a:custGeom>
            <a:avLst/>
            <a:gdLst>
              <a:gd name="connsiteX0" fmla="*/ 1026217 w 12177077"/>
              <a:gd name="connsiteY0" fmla="*/ 74 h 1156129"/>
              <a:gd name="connsiteX1" fmla="*/ 2365830 w 12177077"/>
              <a:gd name="connsiteY1" fmla="*/ 310327 h 1156129"/>
              <a:gd name="connsiteX2" fmla="*/ 3410858 w 12177077"/>
              <a:gd name="connsiteY2" fmla="*/ 63584 h 1156129"/>
              <a:gd name="connsiteX3" fmla="*/ 4876803 w 12177077"/>
              <a:gd name="connsiteY3" fmla="*/ 353870 h 1156129"/>
              <a:gd name="connsiteX4" fmla="*/ 6487887 w 12177077"/>
              <a:gd name="connsiteY4" fmla="*/ 34555 h 1156129"/>
              <a:gd name="connsiteX5" fmla="*/ 7765144 w 12177077"/>
              <a:gd name="connsiteY5" fmla="*/ 397412 h 1156129"/>
              <a:gd name="connsiteX6" fmla="*/ 9158515 w 12177077"/>
              <a:gd name="connsiteY6" fmla="*/ 49070 h 1156129"/>
              <a:gd name="connsiteX7" fmla="*/ 10566401 w 12177077"/>
              <a:gd name="connsiteY7" fmla="*/ 411927 h 1156129"/>
              <a:gd name="connsiteX8" fmla="*/ 11771087 w 12177077"/>
              <a:gd name="connsiteY8" fmla="*/ 78098 h 1156129"/>
              <a:gd name="connsiteX9" fmla="*/ 12079062 w 12177077"/>
              <a:gd name="connsiteY9" fmla="*/ 93974 h 1156129"/>
              <a:gd name="connsiteX10" fmla="*/ 12177077 w 12177077"/>
              <a:gd name="connsiteY10" fmla="*/ 108563 h 1156129"/>
              <a:gd name="connsiteX11" fmla="*/ 12177077 w 12177077"/>
              <a:gd name="connsiteY11" fmla="*/ 1156129 h 1156129"/>
              <a:gd name="connsiteX12" fmla="*/ 0 w 12177077"/>
              <a:gd name="connsiteY12" fmla="*/ 1156129 h 1156129"/>
              <a:gd name="connsiteX13" fmla="*/ 0 w 12177077"/>
              <a:gd name="connsiteY13" fmla="*/ 288586 h 1156129"/>
              <a:gd name="connsiteX14" fmla="*/ 237162 w 12177077"/>
              <a:gd name="connsiteY14" fmla="*/ 194496 h 1156129"/>
              <a:gd name="connsiteX15" fmla="*/ 928915 w 12177077"/>
              <a:gd name="connsiteY15" fmla="*/ 5527 h 1156129"/>
              <a:gd name="connsiteX16" fmla="*/ 1026217 w 12177077"/>
              <a:gd name="connsiteY16" fmla="*/ 74 h 1156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77077" h="1156129">
                <a:moveTo>
                  <a:pt x="1026217" y="74"/>
                </a:moveTo>
                <a:cubicBezTo>
                  <a:pt x="1511556" y="-5472"/>
                  <a:pt x="1978027" y="301256"/>
                  <a:pt x="2365830" y="310327"/>
                </a:cubicBezTo>
                <a:cubicBezTo>
                  <a:pt x="2779487" y="320003"/>
                  <a:pt x="2992363" y="56327"/>
                  <a:pt x="3410858" y="63584"/>
                </a:cubicBezTo>
                <a:cubicBezTo>
                  <a:pt x="3829353" y="70841"/>
                  <a:pt x="4363965" y="358708"/>
                  <a:pt x="4876803" y="353870"/>
                </a:cubicBezTo>
                <a:cubicBezTo>
                  <a:pt x="5389639" y="349032"/>
                  <a:pt x="6006497" y="27298"/>
                  <a:pt x="6487887" y="34555"/>
                </a:cubicBezTo>
                <a:cubicBezTo>
                  <a:pt x="6969277" y="41812"/>
                  <a:pt x="7320039" y="394993"/>
                  <a:pt x="7765144" y="397412"/>
                </a:cubicBezTo>
                <a:cubicBezTo>
                  <a:pt x="8210249" y="399831"/>
                  <a:pt x="8691639" y="46651"/>
                  <a:pt x="9158515" y="49070"/>
                </a:cubicBezTo>
                <a:cubicBezTo>
                  <a:pt x="9625391" y="51489"/>
                  <a:pt x="10130972" y="407089"/>
                  <a:pt x="10566401" y="411927"/>
                </a:cubicBezTo>
                <a:cubicBezTo>
                  <a:pt x="11001830" y="416765"/>
                  <a:pt x="11384039" y="87774"/>
                  <a:pt x="11771087" y="78098"/>
                </a:cubicBezTo>
                <a:cubicBezTo>
                  <a:pt x="11867849" y="75679"/>
                  <a:pt x="11972775" y="81425"/>
                  <a:pt x="12079062" y="93974"/>
                </a:cubicBezTo>
                <a:lnTo>
                  <a:pt x="12177077" y="108563"/>
                </a:lnTo>
                <a:lnTo>
                  <a:pt x="12177077" y="1156129"/>
                </a:lnTo>
                <a:lnTo>
                  <a:pt x="0" y="1156129"/>
                </a:lnTo>
                <a:lnTo>
                  <a:pt x="0" y="288586"/>
                </a:lnTo>
                <a:lnTo>
                  <a:pt x="237162" y="194496"/>
                </a:lnTo>
                <a:cubicBezTo>
                  <a:pt x="485436" y="101231"/>
                  <a:pt x="733880" y="25484"/>
                  <a:pt x="928915" y="5527"/>
                </a:cubicBezTo>
                <a:cubicBezTo>
                  <a:pt x="961421" y="2201"/>
                  <a:pt x="993861" y="444"/>
                  <a:pt x="1026217" y="74"/>
                </a:cubicBezTo>
                <a:close/>
              </a:path>
            </a:pathLst>
          </a:custGeom>
          <a:gradFill flip="none" rotWithShape="1">
            <a:gsLst>
              <a:gs pos="0">
                <a:srgbClr val="5AD9FC">
                  <a:alpha val="0"/>
                </a:srgbClr>
              </a:gs>
              <a:gs pos="100000">
                <a:srgbClr val="0361D3">
                  <a:alpha val="34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  <a:latin typeface="Arial" panose="020B0604020202020204"/>
              <a:ea typeface="微软雅黑"/>
            </a:endParaRPr>
          </a:p>
        </p:txBody>
      </p:sp>
      <p:cxnSp>
        <p:nvCxnSpPr>
          <p:cNvPr id="133" name="直接连接符 132"/>
          <p:cNvCxnSpPr/>
          <p:nvPr/>
        </p:nvCxnSpPr>
        <p:spPr>
          <a:xfrm flipH="1">
            <a:off x="4999324" y="467446"/>
            <a:ext cx="982902" cy="982902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4" name="直接连接符 133"/>
          <p:cNvCxnSpPr/>
          <p:nvPr/>
        </p:nvCxnSpPr>
        <p:spPr>
          <a:xfrm flipH="1">
            <a:off x="6303590" y="622817"/>
            <a:ext cx="1221056" cy="1221056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5" name="直接连接符 134"/>
          <p:cNvCxnSpPr/>
          <p:nvPr/>
        </p:nvCxnSpPr>
        <p:spPr>
          <a:xfrm flipH="1">
            <a:off x="9427163" y="183672"/>
            <a:ext cx="982902" cy="982902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6" name="直接连接符 135"/>
          <p:cNvCxnSpPr/>
          <p:nvPr/>
        </p:nvCxnSpPr>
        <p:spPr>
          <a:xfrm flipH="1">
            <a:off x="8321990" y="866509"/>
            <a:ext cx="415877" cy="415877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7" name="直接连接符 136"/>
          <p:cNvCxnSpPr/>
          <p:nvPr/>
        </p:nvCxnSpPr>
        <p:spPr>
          <a:xfrm flipH="1">
            <a:off x="2989748" y="1074447"/>
            <a:ext cx="700873" cy="700873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8" name="直接连接符 137"/>
          <p:cNvCxnSpPr/>
          <p:nvPr/>
        </p:nvCxnSpPr>
        <p:spPr>
          <a:xfrm flipH="1">
            <a:off x="3524081" y="4300767"/>
            <a:ext cx="680060" cy="680060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9" name="直接连接符 138"/>
          <p:cNvCxnSpPr/>
          <p:nvPr/>
        </p:nvCxnSpPr>
        <p:spPr>
          <a:xfrm flipH="1">
            <a:off x="5720118" y="3777520"/>
            <a:ext cx="982902" cy="982902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0" name="直接连接符 139"/>
          <p:cNvCxnSpPr/>
          <p:nvPr/>
        </p:nvCxnSpPr>
        <p:spPr>
          <a:xfrm flipH="1">
            <a:off x="7384314" y="3689349"/>
            <a:ext cx="603542" cy="603542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6" name="直接连接符 145"/>
          <p:cNvCxnSpPr/>
          <p:nvPr/>
        </p:nvCxnSpPr>
        <p:spPr>
          <a:xfrm flipH="1">
            <a:off x="9427163" y="4524722"/>
            <a:ext cx="612884" cy="612884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54" name="组合 153"/>
          <p:cNvGrpSpPr/>
          <p:nvPr/>
        </p:nvGrpSpPr>
        <p:grpSpPr>
          <a:xfrm>
            <a:off x="5300908" y="4950147"/>
            <a:ext cx="1596603" cy="360740"/>
            <a:chOff x="5300908" y="5120910"/>
            <a:chExt cx="1596603" cy="360740"/>
          </a:xfrm>
        </p:grpSpPr>
        <p:sp>
          <p:nvSpPr>
            <p:cNvPr id="148" name="矩形 147"/>
            <p:cNvSpPr/>
            <p:nvPr/>
          </p:nvSpPr>
          <p:spPr>
            <a:xfrm>
              <a:off x="5309553" y="5120910"/>
              <a:ext cx="1587958" cy="360740"/>
            </a:xfrm>
            <a:prstGeom prst="rect">
              <a:avLst/>
            </a:prstGeom>
            <a:noFill/>
            <a:ln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5300908" y="5132003"/>
              <a:ext cx="1587959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dist">
                <a:defRPr/>
              </a:pP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cs"/>
                </a:rPr>
                <a:t>曹康杰</a:t>
              </a:r>
            </a:p>
          </p:txBody>
        </p:sp>
      </p:grpSp>
      <p:sp>
        <p:nvSpPr>
          <p:cNvPr id="14" name="矩形 13"/>
          <p:cNvSpPr/>
          <p:nvPr/>
        </p:nvSpPr>
        <p:spPr>
          <a:xfrm>
            <a:off x="3014557" y="2116017"/>
            <a:ext cx="6160661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zh-CN" altLang="en-US" sz="11500" b="1" cap="none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骨龄检测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500"/>
                            </p:stCondLst>
                            <p:childTnLst>
                              <p:par>
                                <p:cTn id="128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500"/>
                            </p:stCondLst>
                            <p:childTnLst>
                              <p:par>
                                <p:cTn id="1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97" grpId="0"/>
      <p:bldP spid="129" grpId="0" animBg="1"/>
      <p:bldP spid="130" grpId="0" animBg="1"/>
      <p:bldP spid="13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/>
          <p:nvPr/>
        </p:nvSpPr>
        <p:spPr>
          <a:xfrm rot="5400000">
            <a:off x="1494447" y="1952797"/>
            <a:ext cx="1407667" cy="1213505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4" name="等腰三角形 3"/>
          <p:cNvSpPr/>
          <p:nvPr/>
        </p:nvSpPr>
        <p:spPr>
          <a:xfrm rot="5400000">
            <a:off x="773456" y="2846329"/>
            <a:ext cx="2182064" cy="1881089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5" name="等腰三角形 4"/>
          <p:cNvSpPr/>
          <p:nvPr/>
        </p:nvSpPr>
        <p:spPr>
          <a:xfrm rot="5400000">
            <a:off x="666283" y="1922036"/>
            <a:ext cx="573627" cy="494506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6" name="等腰三角形 5"/>
          <p:cNvSpPr/>
          <p:nvPr/>
        </p:nvSpPr>
        <p:spPr>
          <a:xfrm rot="5400000">
            <a:off x="25871" y="2603510"/>
            <a:ext cx="1757001" cy="1514655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7" name="等腰三角形 6"/>
          <p:cNvSpPr/>
          <p:nvPr/>
        </p:nvSpPr>
        <p:spPr>
          <a:xfrm rot="5400000">
            <a:off x="362468" y="1278048"/>
            <a:ext cx="784253" cy="676080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5400000">
            <a:off x="-123297" y="1571295"/>
            <a:ext cx="1787853" cy="1541252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9" name="等腰三角形 8"/>
          <p:cNvSpPr/>
          <p:nvPr/>
        </p:nvSpPr>
        <p:spPr>
          <a:xfrm rot="5400000">
            <a:off x="-41147" y="2301117"/>
            <a:ext cx="596655" cy="514358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0" name="等腰三角形 9"/>
          <p:cNvSpPr/>
          <p:nvPr/>
        </p:nvSpPr>
        <p:spPr>
          <a:xfrm rot="5400000">
            <a:off x="-23743" y="3841577"/>
            <a:ext cx="344288" cy="296800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-53181" y="4331903"/>
            <a:ext cx="771113" cy="664752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2" name="等腰三角形 11"/>
          <p:cNvSpPr/>
          <p:nvPr/>
        </p:nvSpPr>
        <p:spPr>
          <a:xfrm rot="5400000">
            <a:off x="629528" y="3746750"/>
            <a:ext cx="1023944" cy="882710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3" name="等腰三角形 12"/>
          <p:cNvSpPr/>
          <p:nvPr/>
        </p:nvSpPr>
        <p:spPr>
          <a:xfrm rot="5400000">
            <a:off x="2139381" y="2723688"/>
            <a:ext cx="1023944" cy="882710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8" name="等腰三角形 17"/>
          <p:cNvSpPr/>
          <p:nvPr/>
        </p:nvSpPr>
        <p:spPr>
          <a:xfrm rot="16200000" flipH="1">
            <a:off x="9289883" y="1965497"/>
            <a:ext cx="1407667" cy="1213505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9" name="等腰三角形 18"/>
          <p:cNvSpPr/>
          <p:nvPr/>
        </p:nvSpPr>
        <p:spPr>
          <a:xfrm rot="16200000" flipH="1">
            <a:off x="9236477" y="2846329"/>
            <a:ext cx="2182064" cy="1881089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0" name="等腰三角形 19"/>
          <p:cNvSpPr/>
          <p:nvPr/>
        </p:nvSpPr>
        <p:spPr>
          <a:xfrm rot="16200000" flipH="1">
            <a:off x="10952087" y="1922036"/>
            <a:ext cx="573627" cy="494506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1" name="等腰三角形 20"/>
          <p:cNvSpPr/>
          <p:nvPr/>
        </p:nvSpPr>
        <p:spPr>
          <a:xfrm rot="16200000" flipH="1">
            <a:off x="10409125" y="2603510"/>
            <a:ext cx="1757001" cy="1514655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2" name="等腰三角形 21"/>
          <p:cNvSpPr/>
          <p:nvPr/>
        </p:nvSpPr>
        <p:spPr>
          <a:xfrm rot="16200000" flipH="1">
            <a:off x="11045276" y="1278048"/>
            <a:ext cx="784253" cy="676080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3" name="等腰三角形 22"/>
          <p:cNvSpPr/>
          <p:nvPr/>
        </p:nvSpPr>
        <p:spPr>
          <a:xfrm rot="16200000" flipH="1">
            <a:off x="10527441" y="1571295"/>
            <a:ext cx="1787853" cy="1541252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4" name="等腰三角形 23"/>
          <p:cNvSpPr/>
          <p:nvPr/>
        </p:nvSpPr>
        <p:spPr>
          <a:xfrm rot="16200000" flipH="1">
            <a:off x="11636489" y="2301117"/>
            <a:ext cx="596655" cy="514358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5" name="等腰三角形 24"/>
          <p:cNvSpPr/>
          <p:nvPr/>
        </p:nvSpPr>
        <p:spPr>
          <a:xfrm rot="16200000" flipH="1">
            <a:off x="11871452" y="3841577"/>
            <a:ext cx="344288" cy="296800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6" name="等腰三角形 25"/>
          <p:cNvSpPr/>
          <p:nvPr/>
        </p:nvSpPr>
        <p:spPr>
          <a:xfrm rot="16200000" flipH="1">
            <a:off x="11474065" y="4331903"/>
            <a:ext cx="771113" cy="664752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7" name="等腰三角形 26"/>
          <p:cNvSpPr/>
          <p:nvPr/>
        </p:nvSpPr>
        <p:spPr>
          <a:xfrm rot="16200000" flipH="1">
            <a:off x="10538525" y="3746750"/>
            <a:ext cx="1023944" cy="882710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3520569" y="3020598"/>
            <a:ext cx="5150861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dirty="0">
                <a:solidFill>
                  <a:srgbClr val="FFFFFF"/>
                </a:solidFill>
              </a:rPr>
              <a:t>关节分级</a:t>
            </a:r>
            <a:r>
              <a:rPr kumimoji="0" lang="zh-CN" altLang="en-US" sz="4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cs"/>
              </a:rPr>
              <a:t>训练过程</a:t>
            </a:r>
          </a:p>
        </p:txBody>
      </p:sp>
      <p:sp>
        <p:nvSpPr>
          <p:cNvPr id="116" name="文本框 115"/>
          <p:cNvSpPr txBox="1"/>
          <p:nvPr/>
        </p:nvSpPr>
        <p:spPr>
          <a:xfrm>
            <a:off x="3358139" y="1934492"/>
            <a:ext cx="5475722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72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PART 03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6095999" y="4664279"/>
            <a:ext cx="0" cy="618921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箭头: V 形 15"/>
          <p:cNvSpPr/>
          <p:nvPr/>
        </p:nvSpPr>
        <p:spPr>
          <a:xfrm rot="5400000">
            <a:off x="6013450" y="5340904"/>
            <a:ext cx="165100" cy="247650"/>
          </a:xfrm>
          <a:prstGeom prst="chevron">
            <a:avLst>
              <a:gd name="adj" fmla="val 76923"/>
            </a:avLst>
          </a:prstGeom>
          <a:gradFill flip="none" rotWithShape="0"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/>
              <a:ea typeface="微软雅黑"/>
            </a:endParaRPr>
          </a:p>
        </p:txBody>
      </p:sp>
      <p:sp>
        <p:nvSpPr>
          <p:cNvPr id="117" name="箭头: V 形 116"/>
          <p:cNvSpPr/>
          <p:nvPr/>
        </p:nvSpPr>
        <p:spPr>
          <a:xfrm rot="5400000">
            <a:off x="6013450" y="5476623"/>
            <a:ext cx="165100" cy="247650"/>
          </a:xfrm>
          <a:prstGeom prst="chevron">
            <a:avLst>
              <a:gd name="adj" fmla="val 76923"/>
            </a:avLst>
          </a:prstGeom>
          <a:gradFill flip="none" rotWithShape="0"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/>
              <a:ea typeface="微软雅黑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114" grpId="0"/>
      <p:bldP spid="116" grpId="0"/>
      <p:bldP spid="16" grpId="0" animBg="1"/>
      <p:bldP spid="1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330395"/>
            <a:ext cx="952409" cy="1055710"/>
            <a:chOff x="-1" y="1447994"/>
            <a:chExt cx="2805034" cy="3109278"/>
          </a:xfrm>
        </p:grpSpPr>
        <p:sp>
          <p:nvSpPr>
            <p:cNvPr id="3" name="等腰三角形 2"/>
            <p:cNvSpPr/>
            <p:nvPr/>
          </p:nvSpPr>
          <p:spPr>
            <a:xfrm rot="5400000">
              <a:off x="1494447" y="1952797"/>
              <a:ext cx="1407667" cy="1213505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4" name="等腰三角形 3"/>
            <p:cNvSpPr/>
            <p:nvPr/>
          </p:nvSpPr>
          <p:spPr>
            <a:xfrm rot="5400000">
              <a:off x="1071974" y="2824215"/>
              <a:ext cx="1861431" cy="1604683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 rot="5400000">
              <a:off x="666283" y="1922036"/>
              <a:ext cx="573627" cy="494506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5400000">
              <a:off x="25871" y="2603510"/>
              <a:ext cx="1757001" cy="1514655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8" name="等腰三角形 7"/>
            <p:cNvSpPr/>
            <p:nvPr/>
          </p:nvSpPr>
          <p:spPr>
            <a:xfrm rot="5400000">
              <a:off x="-123297" y="1571295"/>
              <a:ext cx="1787853" cy="1541252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-41147" y="2301117"/>
              <a:ext cx="596655" cy="514358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-50998" y="3868826"/>
              <a:ext cx="739443" cy="637450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216192" y="468831"/>
            <a:ext cx="8193279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锐字锐线梦想黑简1.0" panose="02010604000000000000" pitchFamily="2" charset="-122"/>
                <a:ea typeface="锐字锐线梦想黑简1.0" panose="02010604000000000000" pitchFamily="2" charset="-122"/>
                <a:cs typeface="+mn-cs"/>
              </a:rPr>
              <a:t>分类模型选择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锐字锐线梦想黑简1.0" panose="02010604000000000000" pitchFamily="2" charset="-122"/>
                <a:ea typeface="锐字锐线梦想黑简1.0" panose="02010604000000000000" pitchFamily="2" charset="-122"/>
                <a:cs typeface="+mn-cs"/>
              </a:rPr>
              <a:t>-resnet18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锐字锐线梦想黑简1.0" panose="02010604000000000000" pitchFamily="2" charset="-122"/>
              <a:ea typeface="锐字锐线梦想黑简1.0" panose="02010604000000000000" pitchFamily="2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3416530" y="575300"/>
            <a:ext cx="168045" cy="168045"/>
            <a:chOff x="3300742" y="531547"/>
            <a:chExt cx="878349" cy="878349"/>
          </a:xfrm>
        </p:grpSpPr>
        <p:sp>
          <p:nvSpPr>
            <p:cNvPr id="35" name="椭圆 34"/>
            <p:cNvSpPr/>
            <p:nvPr/>
          </p:nvSpPr>
          <p:spPr>
            <a:xfrm>
              <a:off x="3300742" y="531547"/>
              <a:ext cx="878349" cy="878349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397844" y="628650"/>
              <a:ext cx="684144" cy="684142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3513082" y="743888"/>
              <a:ext cx="453668" cy="453666"/>
            </a:xfrm>
            <a:prstGeom prst="ellipse">
              <a:avLst/>
            </a:prstGeom>
            <a:gradFill>
              <a:gsLst>
                <a:gs pos="0">
                  <a:srgbClr val="0361D3"/>
                </a:gs>
                <a:gs pos="100000">
                  <a:srgbClr val="5AD9FC"/>
                </a:gs>
              </a:gsLst>
              <a:lin ang="5400000" scaled="1"/>
            </a:gradFill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079855" y="791024"/>
            <a:ext cx="168045" cy="168045"/>
            <a:chOff x="3300742" y="531547"/>
            <a:chExt cx="878349" cy="878349"/>
          </a:xfrm>
        </p:grpSpPr>
        <p:sp>
          <p:nvSpPr>
            <p:cNvPr id="39" name="椭圆 38"/>
            <p:cNvSpPr/>
            <p:nvPr/>
          </p:nvSpPr>
          <p:spPr>
            <a:xfrm>
              <a:off x="3300742" y="531547"/>
              <a:ext cx="878349" cy="878349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397844" y="628650"/>
              <a:ext cx="684144" cy="684142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3513082" y="743888"/>
              <a:ext cx="453668" cy="453666"/>
            </a:xfrm>
            <a:prstGeom prst="ellipse">
              <a:avLst/>
            </a:prstGeom>
            <a:gradFill>
              <a:gsLst>
                <a:gs pos="0">
                  <a:srgbClr val="0361D3"/>
                </a:gs>
                <a:gs pos="100000">
                  <a:srgbClr val="5AD9FC"/>
                </a:gs>
              </a:gsLst>
              <a:lin ang="5400000" scaled="1"/>
            </a:gradFill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</p:grpSp>
      <p:cxnSp>
        <p:nvCxnSpPr>
          <p:cNvPr id="42" name="直接连接符 41"/>
          <p:cNvCxnSpPr/>
          <p:nvPr/>
        </p:nvCxnSpPr>
        <p:spPr>
          <a:xfrm flipH="1">
            <a:off x="3819306" y="710604"/>
            <a:ext cx="178924" cy="178925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2938521" y="387606"/>
            <a:ext cx="207937" cy="207938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直接连接符 44"/>
          <p:cNvCxnSpPr/>
          <p:nvPr/>
        </p:nvCxnSpPr>
        <p:spPr>
          <a:xfrm flipH="1">
            <a:off x="1878241" y="710604"/>
            <a:ext cx="113257" cy="113259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直接连接符 46"/>
          <p:cNvCxnSpPr/>
          <p:nvPr/>
        </p:nvCxnSpPr>
        <p:spPr>
          <a:xfrm flipH="1">
            <a:off x="2654821" y="930938"/>
            <a:ext cx="113257" cy="113259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直接连接符 47"/>
          <p:cNvCxnSpPr/>
          <p:nvPr/>
        </p:nvCxnSpPr>
        <p:spPr>
          <a:xfrm flipH="1">
            <a:off x="1507058" y="976290"/>
            <a:ext cx="113257" cy="113259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126" name="Picture 6" descr="经典CNN网络：Resnet18网络结构输入和输出_Johngo学长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067" y="1299827"/>
            <a:ext cx="2895016" cy="543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52958" y="2344485"/>
            <a:ext cx="60555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resnet</a:t>
            </a:r>
            <a:r>
              <a:rPr lang="zh-CN" altLang="en-US" dirty="0">
                <a:solidFill>
                  <a:schemeClr val="bg1"/>
                </a:solidFill>
              </a:rPr>
              <a:t>优点：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网络可以很深，不会导致梯度消失和梯度爆炸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泛化能力强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迁移学习：</a:t>
            </a:r>
            <a:r>
              <a:rPr lang="en-US" altLang="zh-CN" dirty="0" err="1">
                <a:solidFill>
                  <a:schemeClr val="bg1"/>
                </a:solidFill>
              </a:rPr>
              <a:t>ResNet</a:t>
            </a:r>
            <a:r>
              <a:rPr lang="zh-CN" altLang="en-US" dirty="0">
                <a:solidFill>
                  <a:schemeClr val="bg1"/>
                </a:solidFill>
              </a:rPr>
              <a:t>的深层特征在许多任务中都具有很好的通用性。预训练的</a:t>
            </a:r>
            <a:r>
              <a:rPr lang="en-US" altLang="zh-CN" dirty="0" err="1">
                <a:solidFill>
                  <a:schemeClr val="bg1"/>
                </a:solidFill>
              </a:rPr>
              <a:t>ResNet</a:t>
            </a:r>
            <a:r>
              <a:rPr lang="zh-CN" altLang="en-US" dirty="0">
                <a:solidFill>
                  <a:schemeClr val="bg1"/>
                </a:solidFill>
              </a:rPr>
              <a:t>模型可以用来提取图像特征，并作为其他任务的基础特征表示。</a:t>
            </a:r>
          </a:p>
        </p:txBody>
      </p:sp>
    </p:spTree>
    <p:extLst>
      <p:ext uri="{BB962C8B-B14F-4D97-AF65-F5344CB8AC3E}">
        <p14:creationId xmlns:p14="http://schemas.microsoft.com/office/powerpoint/2010/main" val="1052777178"/>
      </p:ext>
    </p:extLst>
  </p:cSld>
  <p:clrMapOvr>
    <a:masterClrMapping/>
  </p:clrMapOvr>
  <p:transition spd="slow" advTm="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330395"/>
            <a:ext cx="952409" cy="1055710"/>
            <a:chOff x="-1" y="1447994"/>
            <a:chExt cx="2805034" cy="3109278"/>
          </a:xfrm>
        </p:grpSpPr>
        <p:sp>
          <p:nvSpPr>
            <p:cNvPr id="3" name="等腰三角形 2"/>
            <p:cNvSpPr/>
            <p:nvPr/>
          </p:nvSpPr>
          <p:spPr>
            <a:xfrm rot="5400000">
              <a:off x="1494447" y="1952797"/>
              <a:ext cx="1407667" cy="1213505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4" name="等腰三角形 3"/>
            <p:cNvSpPr/>
            <p:nvPr/>
          </p:nvSpPr>
          <p:spPr>
            <a:xfrm rot="5400000">
              <a:off x="1071974" y="2824215"/>
              <a:ext cx="1861431" cy="1604683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 rot="5400000">
              <a:off x="666283" y="1922036"/>
              <a:ext cx="573627" cy="494506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5400000">
              <a:off x="25871" y="2603510"/>
              <a:ext cx="1757001" cy="1514655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8" name="等腰三角形 7"/>
            <p:cNvSpPr/>
            <p:nvPr/>
          </p:nvSpPr>
          <p:spPr>
            <a:xfrm rot="5400000">
              <a:off x="-123297" y="1571295"/>
              <a:ext cx="1787853" cy="1541252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-41147" y="2301117"/>
              <a:ext cx="596655" cy="514358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-50998" y="3868826"/>
              <a:ext cx="739443" cy="637450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216192" y="468831"/>
            <a:ext cx="6353007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锐字锐线梦想黑简1.0" panose="02010604000000000000" pitchFamily="2" charset="-122"/>
                <a:ea typeface="锐字锐线梦想黑简1.0" panose="02010604000000000000" pitchFamily="2" charset="-122"/>
                <a:cs typeface="+mn-cs"/>
              </a:rPr>
              <a:t>数据增强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3416530" y="575300"/>
            <a:ext cx="168045" cy="168045"/>
            <a:chOff x="3300742" y="531547"/>
            <a:chExt cx="878349" cy="878349"/>
          </a:xfrm>
        </p:grpSpPr>
        <p:sp>
          <p:nvSpPr>
            <p:cNvPr id="35" name="椭圆 34"/>
            <p:cNvSpPr/>
            <p:nvPr/>
          </p:nvSpPr>
          <p:spPr>
            <a:xfrm>
              <a:off x="3300742" y="531547"/>
              <a:ext cx="878349" cy="878349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397844" y="628650"/>
              <a:ext cx="684144" cy="684142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3513082" y="743888"/>
              <a:ext cx="453668" cy="453666"/>
            </a:xfrm>
            <a:prstGeom prst="ellipse">
              <a:avLst/>
            </a:prstGeom>
            <a:gradFill>
              <a:gsLst>
                <a:gs pos="0">
                  <a:srgbClr val="0361D3"/>
                </a:gs>
                <a:gs pos="100000">
                  <a:srgbClr val="5AD9FC"/>
                </a:gs>
              </a:gsLst>
              <a:lin ang="5400000" scaled="1"/>
            </a:gradFill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079855" y="791024"/>
            <a:ext cx="168045" cy="168045"/>
            <a:chOff x="3300742" y="531547"/>
            <a:chExt cx="878349" cy="878349"/>
          </a:xfrm>
        </p:grpSpPr>
        <p:sp>
          <p:nvSpPr>
            <p:cNvPr id="39" name="椭圆 38"/>
            <p:cNvSpPr/>
            <p:nvPr/>
          </p:nvSpPr>
          <p:spPr>
            <a:xfrm>
              <a:off x="3300742" y="531547"/>
              <a:ext cx="878349" cy="878349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397844" y="628650"/>
              <a:ext cx="684144" cy="684142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3513082" y="743888"/>
              <a:ext cx="453668" cy="453666"/>
            </a:xfrm>
            <a:prstGeom prst="ellipse">
              <a:avLst/>
            </a:prstGeom>
            <a:gradFill>
              <a:gsLst>
                <a:gs pos="0">
                  <a:srgbClr val="0361D3"/>
                </a:gs>
                <a:gs pos="100000">
                  <a:srgbClr val="5AD9FC"/>
                </a:gs>
              </a:gsLst>
              <a:lin ang="5400000" scaled="1"/>
            </a:gradFill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</p:grpSp>
      <p:cxnSp>
        <p:nvCxnSpPr>
          <p:cNvPr id="42" name="直接连接符 41"/>
          <p:cNvCxnSpPr/>
          <p:nvPr/>
        </p:nvCxnSpPr>
        <p:spPr>
          <a:xfrm flipH="1">
            <a:off x="3819306" y="710604"/>
            <a:ext cx="178924" cy="178925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2938521" y="387606"/>
            <a:ext cx="207937" cy="207938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直接连接符 44"/>
          <p:cNvCxnSpPr/>
          <p:nvPr/>
        </p:nvCxnSpPr>
        <p:spPr>
          <a:xfrm flipH="1">
            <a:off x="1878241" y="710604"/>
            <a:ext cx="113257" cy="113259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直接连接符 46"/>
          <p:cNvCxnSpPr/>
          <p:nvPr/>
        </p:nvCxnSpPr>
        <p:spPr>
          <a:xfrm flipH="1">
            <a:off x="2654821" y="930938"/>
            <a:ext cx="113257" cy="113259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直接连接符 47"/>
          <p:cNvCxnSpPr/>
          <p:nvPr/>
        </p:nvCxnSpPr>
        <p:spPr>
          <a:xfrm flipH="1">
            <a:off x="1507058" y="976290"/>
            <a:ext cx="113257" cy="113259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TextBox 6"/>
          <p:cNvSpPr txBox="1"/>
          <p:nvPr/>
        </p:nvSpPr>
        <p:spPr>
          <a:xfrm>
            <a:off x="865417" y="2290275"/>
            <a:ext cx="23198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增强方式：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自适应直方图均衡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水平翻转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随机旋转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随机亮度变化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283" y="1945033"/>
            <a:ext cx="3849281" cy="2697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876" y="1945033"/>
            <a:ext cx="4609017" cy="2697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2247900" y="5647601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增加</a:t>
            </a:r>
            <a:r>
              <a:rPr lang="en-US" altLang="zh-CN" dirty="0">
                <a:solidFill>
                  <a:schemeClr val="bg1"/>
                </a:solidFill>
              </a:rPr>
              <a:t>4</a:t>
            </a:r>
            <a:r>
              <a:rPr lang="zh-CN" altLang="en-US" dirty="0">
                <a:solidFill>
                  <a:schemeClr val="bg1"/>
                </a:solidFill>
              </a:rPr>
              <a:t>倍数据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，划分训练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验证</a:t>
            </a:r>
          </a:p>
        </p:txBody>
      </p:sp>
      <p:sp>
        <p:nvSpPr>
          <p:cNvPr id="11" name="左大括号 10"/>
          <p:cNvSpPr/>
          <p:nvPr/>
        </p:nvSpPr>
        <p:spPr>
          <a:xfrm>
            <a:off x="5471859" y="5088048"/>
            <a:ext cx="376680" cy="1511928"/>
          </a:xfrm>
          <a:prstGeom prst="leftBrace">
            <a:avLst/>
          </a:prstGeom>
          <a:noFill/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5858896" y="517531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训练集</a:t>
            </a:r>
            <a:r>
              <a:rPr lang="en-US" altLang="zh-CN" dirty="0">
                <a:solidFill>
                  <a:schemeClr val="bg1"/>
                </a:solidFill>
              </a:rPr>
              <a:t>0.9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58896" y="617081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验证集</a:t>
            </a:r>
            <a:r>
              <a:rPr lang="en-US" altLang="zh-CN" dirty="0">
                <a:solidFill>
                  <a:schemeClr val="bg1"/>
                </a:solidFill>
              </a:rPr>
              <a:t>0.1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925684"/>
      </p:ext>
    </p:extLst>
  </p:cSld>
  <p:clrMapOvr>
    <a:masterClrMapping/>
  </p:clrMapOvr>
  <p:transition spd="slow" advTm="0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330395"/>
            <a:ext cx="952409" cy="1055710"/>
            <a:chOff x="-1" y="1447994"/>
            <a:chExt cx="2805034" cy="3109278"/>
          </a:xfrm>
        </p:grpSpPr>
        <p:sp>
          <p:nvSpPr>
            <p:cNvPr id="3" name="等腰三角形 2"/>
            <p:cNvSpPr/>
            <p:nvPr/>
          </p:nvSpPr>
          <p:spPr>
            <a:xfrm rot="5400000">
              <a:off x="1494447" y="1952797"/>
              <a:ext cx="1407667" cy="1213505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4" name="等腰三角形 3"/>
            <p:cNvSpPr/>
            <p:nvPr/>
          </p:nvSpPr>
          <p:spPr>
            <a:xfrm rot="5400000">
              <a:off x="1071974" y="2824215"/>
              <a:ext cx="1861431" cy="1604683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 rot="5400000">
              <a:off x="666283" y="1922036"/>
              <a:ext cx="573627" cy="494506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5400000">
              <a:off x="25871" y="2603510"/>
              <a:ext cx="1757001" cy="1514655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8" name="等腰三角形 7"/>
            <p:cNvSpPr/>
            <p:nvPr/>
          </p:nvSpPr>
          <p:spPr>
            <a:xfrm rot="5400000">
              <a:off x="-123297" y="1571295"/>
              <a:ext cx="1787853" cy="1541252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-41147" y="2301117"/>
              <a:ext cx="596655" cy="514358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-50998" y="3868826"/>
              <a:ext cx="739443" cy="637450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216192" y="468831"/>
            <a:ext cx="6443039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锐字锐线梦想黑简1.0" panose="02010604000000000000" pitchFamily="2" charset="-122"/>
                <a:ea typeface="锐字锐线梦想黑简1.0" panose="02010604000000000000" pitchFamily="2" charset="-122"/>
                <a:cs typeface="+mn-cs"/>
              </a:rPr>
              <a:t>训练一  </a:t>
            </a:r>
            <a:r>
              <a:rPr lang="zh-CN" altLang="en-US" sz="3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平均精度</a:t>
            </a:r>
            <a:r>
              <a:rPr lang="en-US" altLang="zh-CN" sz="3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0.8</a:t>
            </a:r>
            <a:endParaRPr lang="zh-CN" altLang="en-US" sz="6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锐字锐线梦想黑简1.0" panose="02010604000000000000" pitchFamily="2" charset="-122"/>
              <a:ea typeface="锐字锐线梦想黑简1.0" panose="02010604000000000000" pitchFamily="2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3416530" y="575300"/>
            <a:ext cx="168045" cy="168045"/>
            <a:chOff x="3300742" y="531547"/>
            <a:chExt cx="878349" cy="878349"/>
          </a:xfrm>
        </p:grpSpPr>
        <p:sp>
          <p:nvSpPr>
            <p:cNvPr id="35" name="椭圆 34"/>
            <p:cNvSpPr/>
            <p:nvPr/>
          </p:nvSpPr>
          <p:spPr>
            <a:xfrm>
              <a:off x="3300742" y="531547"/>
              <a:ext cx="878349" cy="878349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397844" y="628650"/>
              <a:ext cx="684144" cy="684142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3513082" y="743888"/>
              <a:ext cx="453668" cy="453666"/>
            </a:xfrm>
            <a:prstGeom prst="ellipse">
              <a:avLst/>
            </a:prstGeom>
            <a:gradFill>
              <a:gsLst>
                <a:gs pos="0">
                  <a:srgbClr val="0361D3"/>
                </a:gs>
                <a:gs pos="100000">
                  <a:srgbClr val="5AD9FC"/>
                </a:gs>
              </a:gsLst>
              <a:lin ang="5400000" scaled="1"/>
            </a:gradFill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079855" y="791024"/>
            <a:ext cx="168045" cy="168045"/>
            <a:chOff x="3300742" y="531547"/>
            <a:chExt cx="878349" cy="878349"/>
          </a:xfrm>
        </p:grpSpPr>
        <p:sp>
          <p:nvSpPr>
            <p:cNvPr id="39" name="椭圆 38"/>
            <p:cNvSpPr/>
            <p:nvPr/>
          </p:nvSpPr>
          <p:spPr>
            <a:xfrm>
              <a:off x="3300742" y="531547"/>
              <a:ext cx="878349" cy="878349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397844" y="628650"/>
              <a:ext cx="684144" cy="684142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3513082" y="743888"/>
              <a:ext cx="453668" cy="453666"/>
            </a:xfrm>
            <a:prstGeom prst="ellipse">
              <a:avLst/>
            </a:prstGeom>
            <a:gradFill>
              <a:gsLst>
                <a:gs pos="0">
                  <a:srgbClr val="0361D3"/>
                </a:gs>
                <a:gs pos="100000">
                  <a:srgbClr val="5AD9FC"/>
                </a:gs>
              </a:gsLst>
              <a:lin ang="5400000" scaled="1"/>
            </a:gradFill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</p:grpSp>
      <p:cxnSp>
        <p:nvCxnSpPr>
          <p:cNvPr id="42" name="直接连接符 41"/>
          <p:cNvCxnSpPr/>
          <p:nvPr/>
        </p:nvCxnSpPr>
        <p:spPr>
          <a:xfrm flipH="1">
            <a:off x="3819306" y="710604"/>
            <a:ext cx="178924" cy="178925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2938521" y="387606"/>
            <a:ext cx="207937" cy="207938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直接连接符 44"/>
          <p:cNvCxnSpPr/>
          <p:nvPr/>
        </p:nvCxnSpPr>
        <p:spPr>
          <a:xfrm flipH="1">
            <a:off x="1878241" y="710604"/>
            <a:ext cx="113257" cy="113259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直接连接符 46"/>
          <p:cNvCxnSpPr/>
          <p:nvPr/>
        </p:nvCxnSpPr>
        <p:spPr>
          <a:xfrm flipH="1">
            <a:off x="2654821" y="930938"/>
            <a:ext cx="113257" cy="113259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直接连接符 47"/>
          <p:cNvCxnSpPr/>
          <p:nvPr/>
        </p:nvCxnSpPr>
        <p:spPr>
          <a:xfrm flipH="1">
            <a:off x="1507058" y="976290"/>
            <a:ext cx="113257" cy="113259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83" y="1694117"/>
            <a:ext cx="5780537" cy="4021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676103" y="1386105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分析：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训练集效果好，但验证集差。过拟合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742" y="2958570"/>
            <a:ext cx="4929133" cy="192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930625"/>
      </p:ext>
    </p:extLst>
  </p:cSld>
  <p:clrMapOvr>
    <a:masterClrMapping/>
  </p:clrMapOvr>
  <p:transition spd="slow" advTm="0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330395"/>
            <a:ext cx="952409" cy="1055710"/>
            <a:chOff x="-1" y="1447994"/>
            <a:chExt cx="2805034" cy="3109278"/>
          </a:xfrm>
        </p:grpSpPr>
        <p:sp>
          <p:nvSpPr>
            <p:cNvPr id="3" name="等腰三角形 2"/>
            <p:cNvSpPr/>
            <p:nvPr/>
          </p:nvSpPr>
          <p:spPr>
            <a:xfrm rot="5400000">
              <a:off x="1494447" y="1952797"/>
              <a:ext cx="1407667" cy="1213505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4" name="等腰三角形 3"/>
            <p:cNvSpPr/>
            <p:nvPr/>
          </p:nvSpPr>
          <p:spPr>
            <a:xfrm rot="5400000">
              <a:off x="1071974" y="2824215"/>
              <a:ext cx="1861431" cy="1604683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 rot="5400000">
              <a:off x="666283" y="1922036"/>
              <a:ext cx="573627" cy="494506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5400000">
              <a:off x="25871" y="2603510"/>
              <a:ext cx="1757001" cy="1514655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8" name="等腰三角形 7"/>
            <p:cNvSpPr/>
            <p:nvPr/>
          </p:nvSpPr>
          <p:spPr>
            <a:xfrm rot="5400000">
              <a:off x="-123297" y="1571295"/>
              <a:ext cx="1787853" cy="1541252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-41147" y="2301117"/>
              <a:ext cx="596655" cy="514358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-50998" y="3868826"/>
              <a:ext cx="739443" cy="637450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216192" y="468831"/>
            <a:ext cx="6983911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en-US" sz="4800" dirty="0">
                <a:solidFill>
                  <a:srgbClr val="FFFFFF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训练一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锐字锐线梦想黑简1.0" panose="02010604000000000000" pitchFamily="2" charset="-122"/>
                <a:ea typeface="锐字锐线梦想黑简1.0" panose="02010604000000000000" pitchFamily="2" charset="-122"/>
                <a:cs typeface="+mn-cs"/>
              </a:rPr>
              <a:t>-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锐字锐线梦想黑简1.0" panose="02010604000000000000" pitchFamily="2" charset="-122"/>
                <a:ea typeface="锐字锐线梦想黑简1.0" panose="02010604000000000000" pitchFamily="2" charset="-122"/>
                <a:cs typeface="+mn-cs"/>
              </a:rPr>
              <a:t>处理过拟合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3416530" y="575300"/>
            <a:ext cx="168045" cy="168045"/>
            <a:chOff x="3300742" y="531547"/>
            <a:chExt cx="878349" cy="878349"/>
          </a:xfrm>
        </p:grpSpPr>
        <p:sp>
          <p:nvSpPr>
            <p:cNvPr id="35" name="椭圆 34"/>
            <p:cNvSpPr/>
            <p:nvPr/>
          </p:nvSpPr>
          <p:spPr>
            <a:xfrm>
              <a:off x="3300742" y="531547"/>
              <a:ext cx="878349" cy="878349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397844" y="628650"/>
              <a:ext cx="684144" cy="684142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3513082" y="743888"/>
              <a:ext cx="453668" cy="453666"/>
            </a:xfrm>
            <a:prstGeom prst="ellipse">
              <a:avLst/>
            </a:prstGeom>
            <a:gradFill>
              <a:gsLst>
                <a:gs pos="0">
                  <a:srgbClr val="0361D3"/>
                </a:gs>
                <a:gs pos="100000">
                  <a:srgbClr val="5AD9FC"/>
                </a:gs>
              </a:gsLst>
              <a:lin ang="5400000" scaled="1"/>
            </a:gradFill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079855" y="791024"/>
            <a:ext cx="168045" cy="168045"/>
            <a:chOff x="3300742" y="531547"/>
            <a:chExt cx="878349" cy="878349"/>
          </a:xfrm>
        </p:grpSpPr>
        <p:sp>
          <p:nvSpPr>
            <p:cNvPr id="39" name="椭圆 38"/>
            <p:cNvSpPr/>
            <p:nvPr/>
          </p:nvSpPr>
          <p:spPr>
            <a:xfrm>
              <a:off x="3300742" y="531547"/>
              <a:ext cx="878349" cy="878349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397844" y="628650"/>
              <a:ext cx="684144" cy="684142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3513082" y="743888"/>
              <a:ext cx="453668" cy="453666"/>
            </a:xfrm>
            <a:prstGeom prst="ellipse">
              <a:avLst/>
            </a:prstGeom>
            <a:gradFill>
              <a:gsLst>
                <a:gs pos="0">
                  <a:srgbClr val="0361D3"/>
                </a:gs>
                <a:gs pos="100000">
                  <a:srgbClr val="5AD9FC"/>
                </a:gs>
              </a:gsLst>
              <a:lin ang="5400000" scaled="1"/>
            </a:gradFill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</p:grpSp>
      <p:cxnSp>
        <p:nvCxnSpPr>
          <p:cNvPr id="42" name="直接连接符 41"/>
          <p:cNvCxnSpPr/>
          <p:nvPr/>
        </p:nvCxnSpPr>
        <p:spPr>
          <a:xfrm flipH="1">
            <a:off x="3819306" y="710604"/>
            <a:ext cx="178924" cy="178925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2938521" y="387606"/>
            <a:ext cx="207937" cy="207938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直接连接符 44"/>
          <p:cNvCxnSpPr/>
          <p:nvPr/>
        </p:nvCxnSpPr>
        <p:spPr>
          <a:xfrm flipH="1">
            <a:off x="1878241" y="710604"/>
            <a:ext cx="113257" cy="113259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直接连接符 46"/>
          <p:cNvCxnSpPr/>
          <p:nvPr/>
        </p:nvCxnSpPr>
        <p:spPr>
          <a:xfrm flipH="1">
            <a:off x="2654821" y="930938"/>
            <a:ext cx="113257" cy="113259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直接连接符 47"/>
          <p:cNvCxnSpPr/>
          <p:nvPr/>
        </p:nvCxnSpPr>
        <p:spPr>
          <a:xfrm flipH="1">
            <a:off x="1507058" y="976290"/>
            <a:ext cx="113257" cy="113259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052" y="1526968"/>
            <a:ext cx="6133625" cy="4421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文本框 31"/>
          <p:cNvSpPr txBox="1"/>
          <p:nvPr/>
        </p:nvSpPr>
        <p:spPr>
          <a:xfrm>
            <a:off x="7977133" y="2277345"/>
            <a:ext cx="3595435" cy="224676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锐字锐线梦想黑简1.0" panose="02010604000000000000" pitchFamily="2" charset="-122"/>
                <a:ea typeface="锐字锐线梦想黑简1.0" panose="02010604000000000000" pitchFamily="2" charset="-122"/>
                <a:cs typeface="+mn-cs"/>
              </a:rPr>
              <a:t>过拟合处理：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锐字锐线梦想黑简1.0" panose="02010604000000000000" pitchFamily="2" charset="-122"/>
              <a:ea typeface="锐字锐线梦想黑简1.0" panose="02010604000000000000" pitchFamily="2" charset="-122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srgbClr val="FFFFFF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减少网络层数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锐字锐线梦想黑简1.0" panose="02010604000000000000" pitchFamily="2" charset="-122"/>
              <a:ea typeface="锐字锐线梦想黑简1.0" panose="02010604000000000000" pitchFamily="2" charset="-122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FFFFFF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smooth</a:t>
            </a:r>
            <a:r>
              <a:rPr lang="zh-CN" altLang="en-US" sz="2000" dirty="0">
                <a:solidFill>
                  <a:srgbClr val="FFFFFF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label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FFFFFF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Dropout</a:t>
            </a:r>
            <a:br>
              <a:rPr lang="en-US" altLang="zh-CN" sz="2000" dirty="0">
                <a:solidFill>
                  <a:srgbClr val="FFFFFF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</a:br>
            <a:r>
              <a:rPr lang="en-US" altLang="zh-CN" sz="2000" dirty="0">
                <a:solidFill>
                  <a:srgbClr val="FFFFFF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/>
            </a:r>
            <a:br>
              <a:rPr lang="en-US" altLang="zh-CN" sz="2000" dirty="0">
                <a:solidFill>
                  <a:srgbClr val="FFFFFF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</a:br>
            <a:endParaRPr lang="en-US" altLang="zh-CN" sz="2000" dirty="0">
              <a:solidFill>
                <a:srgbClr val="FFFFFF"/>
              </a:solidFill>
              <a:latin typeface="锐字锐线梦想黑简1.0" panose="02010604000000000000" pitchFamily="2" charset="-122"/>
              <a:ea typeface="锐字锐线梦想黑简1.0" panose="02010604000000000000" pitchFamily="2" charset="-122"/>
            </a:endParaRPr>
          </a:p>
          <a:p>
            <a:pPr>
              <a:defRPr/>
            </a:pPr>
            <a:r>
              <a:rPr lang="zh-CN" altLang="en-US" sz="2000" dirty="0">
                <a:solidFill>
                  <a:srgbClr val="FFFFFF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有提升，但最高精度在</a:t>
            </a:r>
            <a:r>
              <a:rPr lang="en-US" altLang="zh-CN" sz="2000" dirty="0">
                <a:solidFill>
                  <a:srgbClr val="FFFFFF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83</a:t>
            </a:r>
            <a:r>
              <a:rPr lang="zh-CN" altLang="en-US" sz="2000" dirty="0">
                <a:solidFill>
                  <a:srgbClr val="FFFFFF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左右</a:t>
            </a:r>
            <a:endParaRPr lang="en-US" altLang="zh-CN" sz="2000" dirty="0">
              <a:solidFill>
                <a:srgbClr val="FFFFFF"/>
              </a:solidFill>
              <a:latin typeface="锐字锐线梦想黑简1.0" panose="02010604000000000000" pitchFamily="2" charset="-122"/>
              <a:ea typeface="锐字锐线梦想黑简1.0" panose="02010604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7551791"/>
      </p:ext>
    </p:extLst>
  </p:cSld>
  <p:clrMapOvr>
    <a:masterClrMapping/>
  </p:clrMapOvr>
  <p:transition spd="slow" advTm="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330395"/>
            <a:ext cx="952409" cy="1055710"/>
            <a:chOff x="-1" y="1447994"/>
            <a:chExt cx="2805034" cy="3109278"/>
          </a:xfrm>
        </p:grpSpPr>
        <p:sp>
          <p:nvSpPr>
            <p:cNvPr id="3" name="等腰三角形 2"/>
            <p:cNvSpPr/>
            <p:nvPr/>
          </p:nvSpPr>
          <p:spPr>
            <a:xfrm rot="5400000">
              <a:off x="1494447" y="1952797"/>
              <a:ext cx="1407667" cy="1213505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4" name="等腰三角形 3"/>
            <p:cNvSpPr/>
            <p:nvPr/>
          </p:nvSpPr>
          <p:spPr>
            <a:xfrm rot="5400000">
              <a:off x="1071974" y="2824215"/>
              <a:ext cx="1861431" cy="1604683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 rot="5400000">
              <a:off x="666283" y="1922036"/>
              <a:ext cx="573627" cy="494506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5400000">
              <a:off x="25871" y="2603510"/>
              <a:ext cx="1757001" cy="1514655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8" name="等腰三角形 7"/>
            <p:cNvSpPr/>
            <p:nvPr/>
          </p:nvSpPr>
          <p:spPr>
            <a:xfrm rot="5400000">
              <a:off x="-123297" y="1571295"/>
              <a:ext cx="1787853" cy="1541252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-41147" y="2301117"/>
              <a:ext cx="596655" cy="514358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-50998" y="3868826"/>
              <a:ext cx="739443" cy="637450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216192" y="468831"/>
            <a:ext cx="9096207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dirty="0">
                <a:solidFill>
                  <a:srgbClr val="FFFFFF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数据集问题：类别不均衡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锐字锐线梦想黑简1.0" panose="02010604000000000000" pitchFamily="2" charset="-122"/>
              <a:ea typeface="锐字锐线梦想黑简1.0" panose="02010604000000000000" pitchFamily="2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3416530" y="575300"/>
            <a:ext cx="168045" cy="168045"/>
            <a:chOff x="3300742" y="531547"/>
            <a:chExt cx="878349" cy="878349"/>
          </a:xfrm>
        </p:grpSpPr>
        <p:sp>
          <p:nvSpPr>
            <p:cNvPr id="35" name="椭圆 34"/>
            <p:cNvSpPr/>
            <p:nvPr/>
          </p:nvSpPr>
          <p:spPr>
            <a:xfrm>
              <a:off x="3300742" y="531547"/>
              <a:ext cx="878349" cy="878349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397844" y="628650"/>
              <a:ext cx="684144" cy="684142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3513082" y="743888"/>
              <a:ext cx="453668" cy="453666"/>
            </a:xfrm>
            <a:prstGeom prst="ellipse">
              <a:avLst/>
            </a:prstGeom>
            <a:gradFill>
              <a:gsLst>
                <a:gs pos="0">
                  <a:srgbClr val="0361D3"/>
                </a:gs>
                <a:gs pos="100000">
                  <a:srgbClr val="5AD9FC"/>
                </a:gs>
              </a:gsLst>
              <a:lin ang="5400000" scaled="1"/>
            </a:gradFill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079855" y="791024"/>
            <a:ext cx="168045" cy="168045"/>
            <a:chOff x="3300742" y="531547"/>
            <a:chExt cx="878349" cy="878349"/>
          </a:xfrm>
        </p:grpSpPr>
        <p:sp>
          <p:nvSpPr>
            <p:cNvPr id="39" name="椭圆 38"/>
            <p:cNvSpPr/>
            <p:nvPr/>
          </p:nvSpPr>
          <p:spPr>
            <a:xfrm>
              <a:off x="3300742" y="531547"/>
              <a:ext cx="878349" cy="878349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397844" y="628650"/>
              <a:ext cx="684144" cy="684142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3513082" y="743888"/>
              <a:ext cx="453668" cy="453666"/>
            </a:xfrm>
            <a:prstGeom prst="ellipse">
              <a:avLst/>
            </a:prstGeom>
            <a:gradFill>
              <a:gsLst>
                <a:gs pos="0">
                  <a:srgbClr val="0361D3"/>
                </a:gs>
                <a:gs pos="100000">
                  <a:srgbClr val="5AD9FC"/>
                </a:gs>
              </a:gsLst>
              <a:lin ang="5400000" scaled="1"/>
            </a:gradFill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</p:grpSp>
      <p:cxnSp>
        <p:nvCxnSpPr>
          <p:cNvPr id="42" name="直接连接符 41"/>
          <p:cNvCxnSpPr/>
          <p:nvPr/>
        </p:nvCxnSpPr>
        <p:spPr>
          <a:xfrm flipH="1">
            <a:off x="3819306" y="710604"/>
            <a:ext cx="178924" cy="178925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2938521" y="387606"/>
            <a:ext cx="207937" cy="207938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直接连接符 44"/>
          <p:cNvCxnSpPr/>
          <p:nvPr/>
        </p:nvCxnSpPr>
        <p:spPr>
          <a:xfrm flipH="1">
            <a:off x="1878241" y="710604"/>
            <a:ext cx="113257" cy="113259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直接连接符 46"/>
          <p:cNvCxnSpPr/>
          <p:nvPr/>
        </p:nvCxnSpPr>
        <p:spPr>
          <a:xfrm flipH="1">
            <a:off x="2654821" y="930938"/>
            <a:ext cx="113257" cy="113259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直接连接符 47"/>
          <p:cNvCxnSpPr/>
          <p:nvPr/>
        </p:nvCxnSpPr>
        <p:spPr>
          <a:xfrm flipH="1">
            <a:off x="1507058" y="976290"/>
            <a:ext cx="113257" cy="113259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10" y="1628446"/>
            <a:ext cx="3203525" cy="2402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318" y="1628447"/>
            <a:ext cx="3203524" cy="2402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09" y="4298722"/>
            <a:ext cx="3203526" cy="2402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443" y="4301068"/>
            <a:ext cx="3200399" cy="2400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文本框 31"/>
          <p:cNvSpPr txBox="1"/>
          <p:nvPr/>
        </p:nvSpPr>
        <p:spPr>
          <a:xfrm>
            <a:off x="8048856" y="2278271"/>
            <a:ext cx="2653012" cy="304698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类别不均衡导致问题：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锐字锐线梦想黑简1.0" panose="02010604000000000000" pitchFamily="2" charset="-122"/>
              <a:ea typeface="锐字锐线梦想黑简1.0" panose="02010604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FFFFFF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模型偏斜：模型对较少类别的分类性能较差。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FFFFFF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错误的优化</a:t>
            </a:r>
            <a:endParaRPr lang="en-US" altLang="zh-CN" sz="1600" dirty="0">
              <a:solidFill>
                <a:srgbClr val="FFFFFF"/>
              </a:solidFill>
              <a:latin typeface="锐字锐线梦想黑简1.0" panose="02010604000000000000" pitchFamily="2" charset="-122"/>
              <a:ea typeface="锐字锐线梦想黑简1.0" panose="02010604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FFFFFF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不稳定的训练：训练过程中损失函数波动较大。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锐字锐线梦想黑简1.0" panose="02010604000000000000" pitchFamily="2" charset="-122"/>
              <a:ea typeface="锐字锐线梦想黑简1.0" panose="02010604000000000000" pitchFamily="2" charset="-122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sz="1600" dirty="0">
              <a:solidFill>
                <a:srgbClr val="FFFFFF"/>
              </a:solidFill>
              <a:latin typeface="锐字锐线梦想黑简1.0" panose="02010604000000000000" pitchFamily="2" charset="-122"/>
              <a:ea typeface="锐字锐线梦想黑简1.0" panose="02010604000000000000" pitchFamily="2" charset="-122"/>
            </a:endParaRPr>
          </a:p>
          <a:p>
            <a:pPr>
              <a:defRPr/>
            </a:pPr>
            <a:r>
              <a:rPr lang="zh-CN" altLang="en-US" sz="1600" dirty="0">
                <a:solidFill>
                  <a:srgbClr val="FFFFFF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解决方法：</a:t>
            </a:r>
            <a:endParaRPr lang="en-US" altLang="zh-CN" sz="1600" dirty="0">
              <a:solidFill>
                <a:srgbClr val="FFFFFF"/>
              </a:solidFill>
              <a:latin typeface="锐字锐线梦想黑简1.0" panose="02010604000000000000" pitchFamily="2" charset="-122"/>
              <a:ea typeface="锐字锐线梦想黑简1.0" panose="02010604000000000000" pitchFamily="2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srgbClr val="FFFFFF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类别权重</a:t>
            </a:r>
            <a:endParaRPr lang="en-US" altLang="zh-CN" sz="1600" dirty="0">
              <a:solidFill>
                <a:srgbClr val="FFFFFF"/>
              </a:solidFill>
              <a:latin typeface="锐字锐线梦想黑简1.0" panose="02010604000000000000" pitchFamily="2" charset="-122"/>
              <a:ea typeface="锐字锐线梦想黑简1.0" panose="02010604000000000000" pitchFamily="2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srgbClr val="FFFFFF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重采样</a:t>
            </a:r>
            <a:endParaRPr lang="en-US" altLang="zh-CN" sz="1600" dirty="0">
              <a:solidFill>
                <a:srgbClr val="FFFFFF"/>
              </a:solidFill>
              <a:latin typeface="锐字锐线梦想黑简1.0" panose="02010604000000000000" pitchFamily="2" charset="-122"/>
              <a:ea typeface="锐字锐线梦想黑简1.0" panose="02010604000000000000" pitchFamily="2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数据增强</a:t>
            </a:r>
          </a:p>
        </p:txBody>
      </p:sp>
    </p:spTree>
    <p:extLst>
      <p:ext uri="{BB962C8B-B14F-4D97-AF65-F5344CB8AC3E}">
        <p14:creationId xmlns:p14="http://schemas.microsoft.com/office/powerpoint/2010/main" val="3071789134"/>
      </p:ext>
    </p:extLst>
  </p:cSld>
  <p:clrMapOvr>
    <a:masterClrMapping/>
  </p:clrMapOvr>
  <p:transition spd="slow" advTm="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330395"/>
            <a:ext cx="952409" cy="1055710"/>
            <a:chOff x="-1" y="1447994"/>
            <a:chExt cx="2805034" cy="3109278"/>
          </a:xfrm>
        </p:grpSpPr>
        <p:sp>
          <p:nvSpPr>
            <p:cNvPr id="3" name="等腰三角形 2"/>
            <p:cNvSpPr/>
            <p:nvPr/>
          </p:nvSpPr>
          <p:spPr>
            <a:xfrm rot="5400000">
              <a:off x="1494447" y="1952797"/>
              <a:ext cx="1407667" cy="1213505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4" name="等腰三角形 3"/>
            <p:cNvSpPr/>
            <p:nvPr/>
          </p:nvSpPr>
          <p:spPr>
            <a:xfrm rot="5400000">
              <a:off x="1071974" y="2824215"/>
              <a:ext cx="1861431" cy="1604683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 rot="5400000">
              <a:off x="666283" y="1922036"/>
              <a:ext cx="573627" cy="494506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5400000">
              <a:off x="25871" y="2603510"/>
              <a:ext cx="1757001" cy="1514655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8" name="等腰三角形 7"/>
            <p:cNvSpPr/>
            <p:nvPr/>
          </p:nvSpPr>
          <p:spPr>
            <a:xfrm rot="5400000">
              <a:off x="-123297" y="1571295"/>
              <a:ext cx="1787853" cy="1541252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-41147" y="2301117"/>
              <a:ext cx="596655" cy="514358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-50998" y="3868826"/>
              <a:ext cx="739443" cy="637450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216192" y="468831"/>
            <a:ext cx="9096207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noProof="0" dirty="0">
                <a:solidFill>
                  <a:srgbClr val="FFFFFF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训练</a:t>
            </a:r>
            <a:r>
              <a:rPr lang="zh-CN" altLang="en-US" sz="4800" dirty="0">
                <a:solidFill>
                  <a:srgbClr val="FFFFFF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二</a:t>
            </a:r>
            <a:r>
              <a:rPr lang="en-US" altLang="zh-CN" sz="4800" dirty="0">
                <a:solidFill>
                  <a:srgbClr val="FFFFFF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-</a:t>
            </a:r>
            <a:r>
              <a:rPr lang="zh-CN" altLang="en-US" sz="4800" noProof="0" dirty="0">
                <a:solidFill>
                  <a:srgbClr val="FFFFFF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类别</a:t>
            </a:r>
            <a:r>
              <a:rPr lang="zh-CN" altLang="en-US" sz="4800" dirty="0">
                <a:solidFill>
                  <a:srgbClr val="FFFFFF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权重  </a:t>
            </a:r>
            <a:r>
              <a:rPr lang="zh-CN" altLang="en-US" sz="3200" dirty="0">
                <a:solidFill>
                  <a:srgbClr val="FFFFFF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精度</a:t>
            </a:r>
            <a:r>
              <a:rPr lang="en-US" altLang="zh-CN" sz="3200" dirty="0">
                <a:solidFill>
                  <a:srgbClr val="FFFFFF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0.89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锐字锐线梦想黑简1.0" panose="02010604000000000000" pitchFamily="2" charset="-122"/>
              <a:ea typeface="锐字锐线梦想黑简1.0" panose="02010604000000000000" pitchFamily="2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3416530" y="575300"/>
            <a:ext cx="168045" cy="168045"/>
            <a:chOff x="3300742" y="531547"/>
            <a:chExt cx="878349" cy="878349"/>
          </a:xfrm>
        </p:grpSpPr>
        <p:sp>
          <p:nvSpPr>
            <p:cNvPr id="35" name="椭圆 34"/>
            <p:cNvSpPr/>
            <p:nvPr/>
          </p:nvSpPr>
          <p:spPr>
            <a:xfrm>
              <a:off x="3300742" y="531547"/>
              <a:ext cx="878349" cy="878349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397844" y="628650"/>
              <a:ext cx="684144" cy="684142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3513082" y="743888"/>
              <a:ext cx="453668" cy="453666"/>
            </a:xfrm>
            <a:prstGeom prst="ellipse">
              <a:avLst/>
            </a:prstGeom>
            <a:gradFill>
              <a:gsLst>
                <a:gs pos="0">
                  <a:srgbClr val="0361D3"/>
                </a:gs>
                <a:gs pos="100000">
                  <a:srgbClr val="5AD9FC"/>
                </a:gs>
              </a:gsLst>
              <a:lin ang="5400000" scaled="1"/>
            </a:gradFill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079855" y="791024"/>
            <a:ext cx="168045" cy="168045"/>
            <a:chOff x="3300742" y="531547"/>
            <a:chExt cx="878349" cy="878349"/>
          </a:xfrm>
        </p:grpSpPr>
        <p:sp>
          <p:nvSpPr>
            <p:cNvPr id="39" name="椭圆 38"/>
            <p:cNvSpPr/>
            <p:nvPr/>
          </p:nvSpPr>
          <p:spPr>
            <a:xfrm>
              <a:off x="3300742" y="531547"/>
              <a:ext cx="878349" cy="878349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397844" y="628650"/>
              <a:ext cx="684144" cy="684142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3513082" y="743888"/>
              <a:ext cx="453668" cy="453666"/>
            </a:xfrm>
            <a:prstGeom prst="ellipse">
              <a:avLst/>
            </a:prstGeom>
            <a:gradFill>
              <a:gsLst>
                <a:gs pos="0">
                  <a:srgbClr val="0361D3"/>
                </a:gs>
                <a:gs pos="100000">
                  <a:srgbClr val="5AD9FC"/>
                </a:gs>
              </a:gsLst>
              <a:lin ang="5400000" scaled="1"/>
            </a:gradFill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</p:grpSp>
      <p:cxnSp>
        <p:nvCxnSpPr>
          <p:cNvPr id="42" name="直接连接符 41"/>
          <p:cNvCxnSpPr/>
          <p:nvPr/>
        </p:nvCxnSpPr>
        <p:spPr>
          <a:xfrm flipH="1">
            <a:off x="3819306" y="710604"/>
            <a:ext cx="178924" cy="178925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2938521" y="387606"/>
            <a:ext cx="207937" cy="207938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直接连接符 44"/>
          <p:cNvCxnSpPr/>
          <p:nvPr/>
        </p:nvCxnSpPr>
        <p:spPr>
          <a:xfrm flipH="1">
            <a:off x="1878241" y="710604"/>
            <a:ext cx="113257" cy="113259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直接连接符 46"/>
          <p:cNvCxnSpPr/>
          <p:nvPr/>
        </p:nvCxnSpPr>
        <p:spPr>
          <a:xfrm flipH="1">
            <a:off x="2654821" y="930938"/>
            <a:ext cx="113257" cy="113259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直接连接符 47"/>
          <p:cNvCxnSpPr/>
          <p:nvPr/>
        </p:nvCxnSpPr>
        <p:spPr>
          <a:xfrm flipH="1">
            <a:off x="1507058" y="976290"/>
            <a:ext cx="113257" cy="113259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文本框 31"/>
          <p:cNvSpPr txBox="1"/>
          <p:nvPr/>
        </p:nvSpPr>
        <p:spPr>
          <a:xfrm>
            <a:off x="390213" y="1507054"/>
            <a:ext cx="9359990" cy="233910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en-US" sz="1600" dirty="0">
                <a:solidFill>
                  <a:schemeClr val="bg1"/>
                </a:solidFill>
              </a:rPr>
              <a:t>使用倒数类别频率作为权重（权重与其频率成反比）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zh-CN" sz="1600" dirty="0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zh-CN" sz="1600" dirty="0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zh-CN" sz="1600" dirty="0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zh-CN" sz="1600" dirty="0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zh-CN" sz="1600" dirty="0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zh-CN" sz="1600" dirty="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zh-CN" altLang="en-US" sz="1600" dirty="0">
                <a:solidFill>
                  <a:schemeClr val="bg1"/>
                </a:solidFill>
              </a:rPr>
              <a:t>在计算损失时，模型会更加关注少数类别，从而缓解类别不均衡问题。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lvl="0">
              <a:defRPr/>
            </a:pPr>
            <a:endParaRPr lang="zh-CN" altLang="en-US" sz="1600" b="1" dirty="0">
              <a:solidFill>
                <a:schemeClr val="bg1"/>
              </a:solidFill>
              <a:latin typeface="锐字锐线梦想黑简1.0" panose="02010604000000000000" pitchFamily="2" charset="-122"/>
              <a:ea typeface="锐字锐线梦想黑简1.0" panose="02010604000000000000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1690744" y="2082492"/>
                <a:ext cx="4022255" cy="967894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dirty="0">
                          <a:solidFill>
                            <a:schemeClr val="bg1"/>
                          </a:solidFill>
                          <a:latin typeface="Cambria Math"/>
                        </a:rPr>
                        <m:t>倒数类别</m:t>
                      </m:r>
                      <m:r>
                        <a:rPr lang="zh-CN" altLang="en-US" i="1" dirty="0">
                          <a:solidFill>
                            <a:schemeClr val="bg1"/>
                          </a:solidFill>
                          <a:latin typeface="Cambria Math"/>
                        </a:rPr>
                        <m:t>频率</m:t>
                      </m:r>
                      <m:r>
                        <a:rPr lang="en-US" altLang="zh-CN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zh-CN" altLang="en-US">
                              <a:solidFill>
                                <a:schemeClr val="bg1"/>
                              </a:solidFill>
                            </a:rPr>
                            <m:t>总样本数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zh-CN" altLang="en-US">
                              <a:solidFill>
                                <a:schemeClr val="bg1"/>
                              </a:solidFill>
                            </a:rPr>
                            <m:t>类别数 ∗ 类别样本数</m:t>
                          </m:r>
                        </m:den>
                      </m:f>
                    </m:oMath>
                  </m:oMathPara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0744" y="2082492"/>
                <a:ext cx="4022255" cy="96789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67" y="4528907"/>
            <a:ext cx="8937524" cy="2129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25" y="1386105"/>
            <a:ext cx="39624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7485211"/>
      </p:ext>
    </p:extLst>
  </p:cSld>
  <p:clrMapOvr>
    <a:masterClrMapping/>
  </p:clrMapOvr>
  <p:transition spd="slow" advTm="0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049" y="3248025"/>
            <a:ext cx="2609622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0" y="330395"/>
            <a:ext cx="952409" cy="1055710"/>
            <a:chOff x="-1" y="1447994"/>
            <a:chExt cx="2805034" cy="3109278"/>
          </a:xfrm>
        </p:grpSpPr>
        <p:sp>
          <p:nvSpPr>
            <p:cNvPr id="3" name="等腰三角形 2"/>
            <p:cNvSpPr/>
            <p:nvPr/>
          </p:nvSpPr>
          <p:spPr>
            <a:xfrm rot="5400000">
              <a:off x="1494447" y="1952797"/>
              <a:ext cx="1407667" cy="1213505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4" name="等腰三角形 3"/>
            <p:cNvSpPr/>
            <p:nvPr/>
          </p:nvSpPr>
          <p:spPr>
            <a:xfrm rot="5400000">
              <a:off x="1071974" y="2824215"/>
              <a:ext cx="1861431" cy="1604683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 rot="5400000">
              <a:off x="666283" y="1922036"/>
              <a:ext cx="573627" cy="494506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5400000">
              <a:off x="25871" y="2603510"/>
              <a:ext cx="1757001" cy="1514655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8" name="等腰三角形 7"/>
            <p:cNvSpPr/>
            <p:nvPr/>
          </p:nvSpPr>
          <p:spPr>
            <a:xfrm rot="5400000">
              <a:off x="-123297" y="1571295"/>
              <a:ext cx="1787853" cy="1541252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-41147" y="2301117"/>
              <a:ext cx="596655" cy="514358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-50998" y="3868826"/>
              <a:ext cx="739443" cy="637450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216192" y="468831"/>
            <a:ext cx="9096207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en-US" sz="4800" dirty="0">
                <a:solidFill>
                  <a:srgbClr val="FFFFFF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训练二</a:t>
            </a:r>
            <a:r>
              <a:rPr lang="en-US" altLang="zh-CN" sz="4800" dirty="0">
                <a:solidFill>
                  <a:srgbClr val="FFFFFF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-</a:t>
            </a:r>
            <a:r>
              <a:rPr lang="zh-CN" altLang="en-US" sz="4800" dirty="0">
                <a:solidFill>
                  <a:srgbClr val="FFFFFF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均衡类别   </a:t>
            </a:r>
            <a:r>
              <a:rPr kumimoji="0" lang="zh-CN" altLang="en-US" sz="24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平均精度</a:t>
            </a:r>
            <a:r>
              <a:rPr lang="en-US" altLang="zh-CN" sz="2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0.974</a:t>
            </a:r>
            <a:endParaRPr kumimoji="0" lang="zh-CN" altLang="en-US" sz="4800" b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3416530" y="575300"/>
            <a:ext cx="168045" cy="168045"/>
            <a:chOff x="3300742" y="531547"/>
            <a:chExt cx="878349" cy="878349"/>
          </a:xfrm>
        </p:grpSpPr>
        <p:sp>
          <p:nvSpPr>
            <p:cNvPr id="35" name="椭圆 34"/>
            <p:cNvSpPr/>
            <p:nvPr/>
          </p:nvSpPr>
          <p:spPr>
            <a:xfrm>
              <a:off x="3300742" y="531547"/>
              <a:ext cx="878349" cy="878349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397844" y="628650"/>
              <a:ext cx="684144" cy="684142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3513082" y="743888"/>
              <a:ext cx="453668" cy="453666"/>
            </a:xfrm>
            <a:prstGeom prst="ellipse">
              <a:avLst/>
            </a:prstGeom>
            <a:gradFill>
              <a:gsLst>
                <a:gs pos="0">
                  <a:srgbClr val="0361D3"/>
                </a:gs>
                <a:gs pos="100000">
                  <a:srgbClr val="5AD9FC"/>
                </a:gs>
              </a:gsLst>
              <a:lin ang="5400000" scaled="1"/>
            </a:gradFill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079855" y="791024"/>
            <a:ext cx="168045" cy="168045"/>
            <a:chOff x="3300742" y="531547"/>
            <a:chExt cx="878349" cy="878349"/>
          </a:xfrm>
        </p:grpSpPr>
        <p:sp>
          <p:nvSpPr>
            <p:cNvPr id="39" name="椭圆 38"/>
            <p:cNvSpPr/>
            <p:nvPr/>
          </p:nvSpPr>
          <p:spPr>
            <a:xfrm>
              <a:off x="3300742" y="531547"/>
              <a:ext cx="878349" cy="878349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397844" y="628650"/>
              <a:ext cx="684144" cy="684142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3513082" y="743888"/>
              <a:ext cx="453668" cy="453666"/>
            </a:xfrm>
            <a:prstGeom prst="ellipse">
              <a:avLst/>
            </a:prstGeom>
            <a:gradFill>
              <a:gsLst>
                <a:gs pos="0">
                  <a:srgbClr val="0361D3"/>
                </a:gs>
                <a:gs pos="100000">
                  <a:srgbClr val="5AD9FC"/>
                </a:gs>
              </a:gsLst>
              <a:lin ang="5400000" scaled="1"/>
            </a:gradFill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</p:grpSp>
      <p:cxnSp>
        <p:nvCxnSpPr>
          <p:cNvPr id="42" name="直接连接符 41"/>
          <p:cNvCxnSpPr/>
          <p:nvPr/>
        </p:nvCxnSpPr>
        <p:spPr>
          <a:xfrm flipH="1">
            <a:off x="3819306" y="710604"/>
            <a:ext cx="178924" cy="178925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2938521" y="387606"/>
            <a:ext cx="207937" cy="207938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直接连接符 44"/>
          <p:cNvCxnSpPr/>
          <p:nvPr/>
        </p:nvCxnSpPr>
        <p:spPr>
          <a:xfrm flipH="1">
            <a:off x="1878241" y="710604"/>
            <a:ext cx="113257" cy="113259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直接连接符 46"/>
          <p:cNvCxnSpPr/>
          <p:nvPr/>
        </p:nvCxnSpPr>
        <p:spPr>
          <a:xfrm flipH="1">
            <a:off x="2654821" y="930938"/>
            <a:ext cx="113257" cy="113259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直接连接符 47"/>
          <p:cNvCxnSpPr/>
          <p:nvPr/>
        </p:nvCxnSpPr>
        <p:spPr>
          <a:xfrm flipH="1">
            <a:off x="1507058" y="976290"/>
            <a:ext cx="113257" cy="113259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文本框 31"/>
          <p:cNvSpPr txBox="1"/>
          <p:nvPr/>
        </p:nvSpPr>
        <p:spPr>
          <a:xfrm>
            <a:off x="323609" y="1759253"/>
            <a:ext cx="4781226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zh-CN" altLang="en-US" sz="2000" dirty="0">
                <a:solidFill>
                  <a:srgbClr val="FFFFFF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均衡类别：</a:t>
            </a:r>
            <a:endParaRPr lang="en-US" altLang="zh-CN" sz="2000" dirty="0">
              <a:solidFill>
                <a:srgbClr val="FFFFFF"/>
              </a:solidFill>
              <a:latin typeface="锐字锐线梦想黑简1.0" panose="02010604000000000000" pitchFamily="2" charset="-122"/>
              <a:ea typeface="锐字锐线梦想黑简1.0" panose="02010604000000000000" pitchFamily="2" charset="-122"/>
            </a:endParaRPr>
          </a:p>
          <a:p>
            <a:pPr>
              <a:defRPr/>
            </a:pPr>
            <a:r>
              <a:rPr lang="zh-CN" altLang="en-US" sz="2000" dirty="0">
                <a:solidFill>
                  <a:srgbClr val="FFFFFF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每个类别增加到相同的数量（</a:t>
            </a:r>
            <a:r>
              <a:rPr lang="en-US" altLang="zh-CN" sz="2000" dirty="0">
                <a:solidFill>
                  <a:srgbClr val="FFFFFF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~1k</a:t>
            </a:r>
            <a:r>
              <a:rPr lang="zh-CN" altLang="en-US" sz="2000" dirty="0">
                <a:solidFill>
                  <a:srgbClr val="FFFFFF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）</a:t>
            </a:r>
            <a:endParaRPr lang="en-US" altLang="zh-CN" sz="2000" dirty="0">
              <a:solidFill>
                <a:srgbClr val="FFFFFF"/>
              </a:solidFill>
              <a:latin typeface="锐字锐线梦想黑简1.0" panose="02010604000000000000" pitchFamily="2" charset="-122"/>
              <a:ea typeface="锐字锐线梦想黑简1.0" panose="02010604000000000000" pitchFamily="2" charset="-12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08" y="2647895"/>
            <a:ext cx="3617056" cy="3254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857" y="1416457"/>
            <a:ext cx="7003913" cy="4755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6445084"/>
      </p:ext>
    </p:extLst>
  </p:cSld>
  <p:clrMapOvr>
    <a:masterClrMapping/>
  </p:clrMapOvr>
  <p:transition spd="slow" advTm="0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330395"/>
            <a:ext cx="952409" cy="1055710"/>
            <a:chOff x="-1" y="1447994"/>
            <a:chExt cx="2805034" cy="3109278"/>
          </a:xfrm>
        </p:grpSpPr>
        <p:sp>
          <p:nvSpPr>
            <p:cNvPr id="3" name="等腰三角形 2"/>
            <p:cNvSpPr/>
            <p:nvPr/>
          </p:nvSpPr>
          <p:spPr>
            <a:xfrm rot="5400000">
              <a:off x="1494447" y="1952797"/>
              <a:ext cx="1407667" cy="1213505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4" name="等腰三角形 3"/>
            <p:cNvSpPr/>
            <p:nvPr/>
          </p:nvSpPr>
          <p:spPr>
            <a:xfrm rot="5400000">
              <a:off x="1071974" y="2824215"/>
              <a:ext cx="1861431" cy="1604683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 rot="5400000">
              <a:off x="666283" y="1922036"/>
              <a:ext cx="573627" cy="494506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5400000">
              <a:off x="25871" y="2603510"/>
              <a:ext cx="1757001" cy="1514655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8" name="等腰三角形 7"/>
            <p:cNvSpPr/>
            <p:nvPr/>
          </p:nvSpPr>
          <p:spPr>
            <a:xfrm rot="5400000">
              <a:off x="-123297" y="1571295"/>
              <a:ext cx="1787853" cy="1541252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-41147" y="2301117"/>
              <a:ext cx="596655" cy="514358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-50998" y="3868826"/>
              <a:ext cx="739443" cy="637450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216192" y="468831"/>
            <a:ext cx="9096207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锐字锐线梦想黑简1.0" panose="02010604000000000000" pitchFamily="2" charset="-122"/>
                <a:ea typeface="锐字锐线梦想黑简1.0" panose="02010604000000000000" pitchFamily="2" charset="-122"/>
                <a:cs typeface="+mn-cs"/>
              </a:rPr>
              <a:t>训练过程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锐字锐线梦想黑简1.0" panose="02010604000000000000" pitchFamily="2" charset="-122"/>
                <a:ea typeface="锐字锐线梦想黑简1.0" panose="02010604000000000000" pitchFamily="2" charset="-122"/>
                <a:cs typeface="+mn-cs"/>
              </a:rPr>
              <a:t>-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锐字锐线梦想黑简1.0" panose="02010604000000000000" pitchFamily="2" charset="-122"/>
                <a:ea typeface="锐字锐线梦想黑简1.0" panose="02010604000000000000" pitchFamily="2" charset="-122"/>
                <a:cs typeface="+mn-cs"/>
              </a:rPr>
              <a:t>准确率对比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3416530" y="575300"/>
            <a:ext cx="168045" cy="168045"/>
            <a:chOff x="3300742" y="531547"/>
            <a:chExt cx="878349" cy="878349"/>
          </a:xfrm>
        </p:grpSpPr>
        <p:sp>
          <p:nvSpPr>
            <p:cNvPr id="35" name="椭圆 34"/>
            <p:cNvSpPr/>
            <p:nvPr/>
          </p:nvSpPr>
          <p:spPr>
            <a:xfrm>
              <a:off x="3300742" y="531547"/>
              <a:ext cx="878349" cy="878349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397844" y="628650"/>
              <a:ext cx="684144" cy="684142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3513082" y="743888"/>
              <a:ext cx="453668" cy="453666"/>
            </a:xfrm>
            <a:prstGeom prst="ellipse">
              <a:avLst/>
            </a:prstGeom>
            <a:gradFill>
              <a:gsLst>
                <a:gs pos="0">
                  <a:srgbClr val="0361D3"/>
                </a:gs>
                <a:gs pos="100000">
                  <a:srgbClr val="5AD9FC"/>
                </a:gs>
              </a:gsLst>
              <a:lin ang="5400000" scaled="1"/>
            </a:gradFill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079855" y="791024"/>
            <a:ext cx="168045" cy="168045"/>
            <a:chOff x="3300742" y="531547"/>
            <a:chExt cx="878349" cy="878349"/>
          </a:xfrm>
        </p:grpSpPr>
        <p:sp>
          <p:nvSpPr>
            <p:cNvPr id="39" name="椭圆 38"/>
            <p:cNvSpPr/>
            <p:nvPr/>
          </p:nvSpPr>
          <p:spPr>
            <a:xfrm>
              <a:off x="3300742" y="531547"/>
              <a:ext cx="878349" cy="878349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397844" y="628650"/>
              <a:ext cx="684144" cy="684142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3513082" y="743888"/>
              <a:ext cx="453668" cy="453666"/>
            </a:xfrm>
            <a:prstGeom prst="ellipse">
              <a:avLst/>
            </a:prstGeom>
            <a:gradFill>
              <a:gsLst>
                <a:gs pos="0">
                  <a:srgbClr val="0361D3"/>
                </a:gs>
                <a:gs pos="100000">
                  <a:srgbClr val="5AD9FC"/>
                </a:gs>
              </a:gsLst>
              <a:lin ang="5400000" scaled="1"/>
            </a:gradFill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</p:grpSp>
      <p:cxnSp>
        <p:nvCxnSpPr>
          <p:cNvPr id="42" name="直接连接符 41"/>
          <p:cNvCxnSpPr/>
          <p:nvPr/>
        </p:nvCxnSpPr>
        <p:spPr>
          <a:xfrm flipH="1">
            <a:off x="3819306" y="710604"/>
            <a:ext cx="178924" cy="178925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2938521" y="387606"/>
            <a:ext cx="207937" cy="207938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直接连接符 44"/>
          <p:cNvCxnSpPr/>
          <p:nvPr/>
        </p:nvCxnSpPr>
        <p:spPr>
          <a:xfrm flipH="1">
            <a:off x="1878241" y="710604"/>
            <a:ext cx="113257" cy="113259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直接连接符 46"/>
          <p:cNvCxnSpPr/>
          <p:nvPr/>
        </p:nvCxnSpPr>
        <p:spPr>
          <a:xfrm flipH="1">
            <a:off x="2881892" y="940491"/>
            <a:ext cx="113257" cy="113259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直接连接符 47"/>
          <p:cNvCxnSpPr/>
          <p:nvPr/>
        </p:nvCxnSpPr>
        <p:spPr>
          <a:xfrm flipH="1">
            <a:off x="1507058" y="976290"/>
            <a:ext cx="113257" cy="113259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884731"/>
              </p:ext>
            </p:extLst>
          </p:nvPr>
        </p:nvGraphicFramePr>
        <p:xfrm>
          <a:off x="867822" y="3154283"/>
          <a:ext cx="8508834" cy="238891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362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4722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002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96173">
                <a:tc>
                  <a:txBody>
                    <a:bodyPr/>
                    <a:lstStyle/>
                    <a:p>
                      <a:r>
                        <a:rPr lang="zh-CN" altLang="en-US" dirty="0"/>
                        <a:t>网络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优化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精度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5788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ResNet18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0578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平滑标签，减少层数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83.6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0578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使用类别权重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89.7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578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数据均衡增强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97.4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927" y="185638"/>
            <a:ext cx="3236943" cy="2228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3348482"/>
      </p:ext>
    </p:extLst>
  </p:cSld>
  <p:clrMapOvr>
    <a:masterClrMapping/>
  </p:clrMapOvr>
  <p:transition spd="slow" advTm="0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330395"/>
            <a:ext cx="952409" cy="1055710"/>
            <a:chOff x="-1" y="1447994"/>
            <a:chExt cx="2805034" cy="3109278"/>
          </a:xfrm>
        </p:grpSpPr>
        <p:sp>
          <p:nvSpPr>
            <p:cNvPr id="3" name="等腰三角形 2"/>
            <p:cNvSpPr/>
            <p:nvPr/>
          </p:nvSpPr>
          <p:spPr>
            <a:xfrm rot="5400000">
              <a:off x="1494447" y="1952797"/>
              <a:ext cx="1407667" cy="1213505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4" name="等腰三角形 3"/>
            <p:cNvSpPr/>
            <p:nvPr/>
          </p:nvSpPr>
          <p:spPr>
            <a:xfrm rot="5400000">
              <a:off x="1071974" y="2824215"/>
              <a:ext cx="1861431" cy="1604683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 rot="5400000">
              <a:off x="666283" y="1922036"/>
              <a:ext cx="573627" cy="494506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5400000">
              <a:off x="25871" y="2603510"/>
              <a:ext cx="1757001" cy="1514655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8" name="等腰三角形 7"/>
            <p:cNvSpPr/>
            <p:nvPr/>
          </p:nvSpPr>
          <p:spPr>
            <a:xfrm rot="5400000">
              <a:off x="-123297" y="1571295"/>
              <a:ext cx="1787853" cy="1541252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-41147" y="2301117"/>
              <a:ext cx="596655" cy="514358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-50998" y="3868826"/>
              <a:ext cx="739443" cy="637450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216192" y="468831"/>
            <a:ext cx="9624872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锐字锐线梦想黑简1.0" panose="02010604000000000000" pitchFamily="2" charset="-122"/>
                <a:ea typeface="锐字锐线梦想黑简1.0" panose="02010604000000000000" pitchFamily="2" charset="-122"/>
                <a:cs typeface="+mn-cs"/>
              </a:rPr>
              <a:t>Qt</a:t>
            </a:r>
            <a:r>
              <a:rPr lang="zh-CN" altLang="en-US" sz="4800" dirty="0">
                <a:solidFill>
                  <a:srgbClr val="FFFFFF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界面</a:t>
            </a:r>
            <a:r>
              <a:rPr lang="en-US" altLang="zh-CN" sz="4800" dirty="0">
                <a:solidFill>
                  <a:srgbClr val="FFFFFF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-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锐字锐线梦想黑简1.0" panose="02010604000000000000" pitchFamily="2" charset="-122"/>
                <a:ea typeface="锐字锐线梦想黑简1.0" panose="02010604000000000000" pitchFamily="2" charset="-122"/>
                <a:cs typeface="+mn-cs"/>
              </a:rPr>
              <a:t>骨龄计</a:t>
            </a:r>
            <a:r>
              <a:rPr kumimoji="0" lang="zh-CN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锐字锐线梦想黑简1.0" panose="02010604000000000000" pitchFamily="2" charset="-122"/>
                <a:ea typeface="锐字锐线梦想黑简1.0" panose="02010604000000000000" pitchFamily="2" charset="-122"/>
                <a:cs typeface="+mn-cs"/>
              </a:rPr>
              <a:t>算     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锐字锐线梦想黑简1.0" panose="02010604000000000000" pitchFamily="2" charset="-122"/>
                <a:ea typeface="锐字锐线梦想黑简1.0" panose="02010604000000000000" pitchFamily="2" charset="-122"/>
                <a:cs typeface="+mn-cs"/>
              </a:rPr>
              <a:t>实际男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锐字锐线梦想黑简1.0" panose="02010604000000000000" pitchFamily="2" charset="-122"/>
                <a:ea typeface="锐字锐线梦想黑简1.0" panose="02010604000000000000" pitchFamily="2" charset="-122"/>
                <a:cs typeface="+mn-cs"/>
              </a:rPr>
              <a:t>13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锐字锐线梦想黑简1.0" panose="02010604000000000000" pitchFamily="2" charset="-122"/>
                <a:ea typeface="锐字锐线梦想黑简1.0" panose="02010604000000000000" pitchFamily="2" charset="-122"/>
                <a:cs typeface="+mn-cs"/>
              </a:rPr>
              <a:t>岁，预测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锐字锐线梦想黑简1.0" panose="02010604000000000000" pitchFamily="2" charset="-122"/>
                <a:ea typeface="锐字锐线梦想黑简1.0" panose="02010604000000000000" pitchFamily="2" charset="-122"/>
                <a:cs typeface="+mn-cs"/>
              </a:rPr>
              <a:t>12.37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锐字锐线梦想黑简1.0" panose="02010604000000000000" pitchFamily="2" charset="-122"/>
                <a:ea typeface="锐字锐线梦想黑简1.0" panose="02010604000000000000" pitchFamily="2" charset="-122"/>
                <a:cs typeface="+mn-cs"/>
              </a:rPr>
              <a:t>岁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锐字锐线梦想黑简1.0" panose="02010604000000000000" pitchFamily="2" charset="-122"/>
              <a:ea typeface="锐字锐线梦想黑简1.0" panose="02010604000000000000" pitchFamily="2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3416530" y="575300"/>
            <a:ext cx="168045" cy="168045"/>
            <a:chOff x="3300742" y="531547"/>
            <a:chExt cx="878349" cy="878349"/>
          </a:xfrm>
        </p:grpSpPr>
        <p:sp>
          <p:nvSpPr>
            <p:cNvPr id="35" name="椭圆 34"/>
            <p:cNvSpPr/>
            <p:nvPr/>
          </p:nvSpPr>
          <p:spPr>
            <a:xfrm>
              <a:off x="3300742" y="531547"/>
              <a:ext cx="878349" cy="878349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397844" y="628650"/>
              <a:ext cx="684144" cy="684142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3513082" y="743888"/>
              <a:ext cx="453668" cy="453666"/>
            </a:xfrm>
            <a:prstGeom prst="ellipse">
              <a:avLst/>
            </a:prstGeom>
            <a:gradFill>
              <a:gsLst>
                <a:gs pos="0">
                  <a:srgbClr val="0361D3"/>
                </a:gs>
                <a:gs pos="100000">
                  <a:srgbClr val="5AD9FC"/>
                </a:gs>
              </a:gsLst>
              <a:lin ang="5400000" scaled="1"/>
            </a:gradFill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079855" y="791024"/>
            <a:ext cx="168045" cy="168045"/>
            <a:chOff x="3300742" y="531547"/>
            <a:chExt cx="878349" cy="878349"/>
          </a:xfrm>
        </p:grpSpPr>
        <p:sp>
          <p:nvSpPr>
            <p:cNvPr id="39" name="椭圆 38"/>
            <p:cNvSpPr/>
            <p:nvPr/>
          </p:nvSpPr>
          <p:spPr>
            <a:xfrm>
              <a:off x="3300742" y="531547"/>
              <a:ext cx="878349" cy="878349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397844" y="628650"/>
              <a:ext cx="684144" cy="684142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3513082" y="743888"/>
              <a:ext cx="453668" cy="453666"/>
            </a:xfrm>
            <a:prstGeom prst="ellipse">
              <a:avLst/>
            </a:prstGeom>
            <a:gradFill>
              <a:gsLst>
                <a:gs pos="0">
                  <a:srgbClr val="0361D3"/>
                </a:gs>
                <a:gs pos="100000">
                  <a:srgbClr val="5AD9FC"/>
                </a:gs>
              </a:gsLst>
              <a:lin ang="5400000" scaled="1"/>
            </a:gradFill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</p:grpSp>
      <p:cxnSp>
        <p:nvCxnSpPr>
          <p:cNvPr id="42" name="直接连接符 41"/>
          <p:cNvCxnSpPr/>
          <p:nvPr/>
        </p:nvCxnSpPr>
        <p:spPr>
          <a:xfrm flipH="1">
            <a:off x="3819306" y="710604"/>
            <a:ext cx="178924" cy="178925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2938521" y="387606"/>
            <a:ext cx="207937" cy="207938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直接连接符 44"/>
          <p:cNvCxnSpPr/>
          <p:nvPr/>
        </p:nvCxnSpPr>
        <p:spPr>
          <a:xfrm flipH="1">
            <a:off x="1878241" y="710604"/>
            <a:ext cx="113257" cy="113259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直接连接符 46"/>
          <p:cNvCxnSpPr/>
          <p:nvPr/>
        </p:nvCxnSpPr>
        <p:spPr>
          <a:xfrm flipH="1">
            <a:off x="2881892" y="940491"/>
            <a:ext cx="113257" cy="113259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直接连接符 47"/>
          <p:cNvCxnSpPr/>
          <p:nvPr/>
        </p:nvCxnSpPr>
        <p:spPr>
          <a:xfrm flipH="1">
            <a:off x="1507058" y="976290"/>
            <a:ext cx="113257" cy="113259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90" y="1386106"/>
            <a:ext cx="10595610" cy="5263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454685" y="110607"/>
            <a:ext cx="45352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200" dirty="0">
                <a:solidFill>
                  <a:srgbClr val="FFFFFF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测试数据来源：</a:t>
            </a:r>
            <a:r>
              <a:rPr lang="en-US" altLang="zh-CN" sz="1200" dirty="0">
                <a:solidFill>
                  <a:srgbClr val="FFFFFF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https://zhuanlan.zhihu.com/p/440831735</a:t>
            </a:r>
            <a:endParaRPr lang="zh-CN" altLang="en-US" sz="1200" dirty="0">
              <a:solidFill>
                <a:srgbClr val="FFFFFF"/>
              </a:solidFill>
              <a:latin typeface="锐字锐线梦想黑简1.0" panose="02010604000000000000" pitchFamily="2" charset="-122"/>
              <a:ea typeface="锐字锐线梦想黑简1.0" panose="02010604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1867986"/>
      </p:ext>
    </p:extLst>
  </p:cSld>
  <p:clrMapOvr>
    <a:masterClrMapping/>
  </p:clrMapOvr>
  <p:transition spd="slow" advTm="0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/>
          <p:nvPr/>
        </p:nvSpPr>
        <p:spPr>
          <a:xfrm rot="5400000">
            <a:off x="1494447" y="1952797"/>
            <a:ext cx="1407667" cy="1213505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4" name="等腰三角形 3"/>
          <p:cNvSpPr/>
          <p:nvPr/>
        </p:nvSpPr>
        <p:spPr>
          <a:xfrm rot="5400000">
            <a:off x="773456" y="2846329"/>
            <a:ext cx="2182064" cy="1881089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5" name="等腰三角形 4"/>
          <p:cNvSpPr/>
          <p:nvPr/>
        </p:nvSpPr>
        <p:spPr>
          <a:xfrm rot="5400000">
            <a:off x="666283" y="1922036"/>
            <a:ext cx="573627" cy="494506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6" name="等腰三角形 5"/>
          <p:cNvSpPr/>
          <p:nvPr/>
        </p:nvSpPr>
        <p:spPr>
          <a:xfrm rot="5400000">
            <a:off x="25871" y="2603510"/>
            <a:ext cx="1757001" cy="1514655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7" name="等腰三角形 6"/>
          <p:cNvSpPr/>
          <p:nvPr/>
        </p:nvSpPr>
        <p:spPr>
          <a:xfrm rot="5400000">
            <a:off x="362468" y="1278048"/>
            <a:ext cx="784253" cy="676080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5400000">
            <a:off x="-123297" y="1571295"/>
            <a:ext cx="1787853" cy="1541252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9" name="等腰三角形 8"/>
          <p:cNvSpPr/>
          <p:nvPr/>
        </p:nvSpPr>
        <p:spPr>
          <a:xfrm rot="5400000">
            <a:off x="-41147" y="2301117"/>
            <a:ext cx="596655" cy="514358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0" name="等腰三角形 9"/>
          <p:cNvSpPr/>
          <p:nvPr/>
        </p:nvSpPr>
        <p:spPr>
          <a:xfrm rot="5400000">
            <a:off x="-23743" y="3841577"/>
            <a:ext cx="344288" cy="296800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-53181" y="4331903"/>
            <a:ext cx="771113" cy="664752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2" name="等腰三角形 11"/>
          <p:cNvSpPr/>
          <p:nvPr/>
        </p:nvSpPr>
        <p:spPr>
          <a:xfrm rot="5400000">
            <a:off x="629528" y="3746750"/>
            <a:ext cx="1023944" cy="882710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3" name="等腰三角形 12"/>
          <p:cNvSpPr/>
          <p:nvPr/>
        </p:nvSpPr>
        <p:spPr>
          <a:xfrm rot="5400000">
            <a:off x="2139381" y="2723688"/>
            <a:ext cx="1023944" cy="882710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8" name="等腰三角形 17"/>
          <p:cNvSpPr/>
          <p:nvPr/>
        </p:nvSpPr>
        <p:spPr>
          <a:xfrm rot="16200000" flipH="1">
            <a:off x="9289883" y="1965497"/>
            <a:ext cx="1407667" cy="1213505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9" name="等腰三角形 18"/>
          <p:cNvSpPr/>
          <p:nvPr/>
        </p:nvSpPr>
        <p:spPr>
          <a:xfrm rot="16200000" flipH="1">
            <a:off x="9236477" y="2846329"/>
            <a:ext cx="2182064" cy="1881089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0" name="等腰三角形 19"/>
          <p:cNvSpPr/>
          <p:nvPr/>
        </p:nvSpPr>
        <p:spPr>
          <a:xfrm rot="16200000" flipH="1">
            <a:off x="10952087" y="1922036"/>
            <a:ext cx="573627" cy="494506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1" name="等腰三角形 20"/>
          <p:cNvSpPr/>
          <p:nvPr/>
        </p:nvSpPr>
        <p:spPr>
          <a:xfrm rot="16200000" flipH="1">
            <a:off x="10409125" y="2603510"/>
            <a:ext cx="1757001" cy="1514655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2" name="等腰三角形 21"/>
          <p:cNvSpPr/>
          <p:nvPr/>
        </p:nvSpPr>
        <p:spPr>
          <a:xfrm rot="16200000" flipH="1">
            <a:off x="11045276" y="1278048"/>
            <a:ext cx="784253" cy="676080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3" name="等腰三角形 22"/>
          <p:cNvSpPr/>
          <p:nvPr/>
        </p:nvSpPr>
        <p:spPr>
          <a:xfrm rot="16200000" flipH="1">
            <a:off x="10527441" y="1571295"/>
            <a:ext cx="1787853" cy="1541252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4" name="等腰三角形 23"/>
          <p:cNvSpPr/>
          <p:nvPr/>
        </p:nvSpPr>
        <p:spPr>
          <a:xfrm rot="16200000" flipH="1">
            <a:off x="11636489" y="2301117"/>
            <a:ext cx="596655" cy="514358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5" name="等腰三角形 24"/>
          <p:cNvSpPr/>
          <p:nvPr/>
        </p:nvSpPr>
        <p:spPr>
          <a:xfrm rot="16200000" flipH="1">
            <a:off x="11871452" y="3841577"/>
            <a:ext cx="344288" cy="296800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6" name="等腰三角形 25"/>
          <p:cNvSpPr/>
          <p:nvPr/>
        </p:nvSpPr>
        <p:spPr>
          <a:xfrm rot="16200000" flipH="1">
            <a:off x="11474065" y="4331903"/>
            <a:ext cx="771113" cy="664752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7" name="等腰三角形 26"/>
          <p:cNvSpPr/>
          <p:nvPr/>
        </p:nvSpPr>
        <p:spPr>
          <a:xfrm rot="16200000" flipH="1">
            <a:off x="10538525" y="3746750"/>
            <a:ext cx="1023944" cy="882710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3475565" y="2986836"/>
            <a:ext cx="5240867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cs"/>
              </a:rPr>
              <a:t>项目背景</a:t>
            </a:r>
          </a:p>
        </p:txBody>
      </p:sp>
      <p:sp>
        <p:nvSpPr>
          <p:cNvPr id="116" name="文本框 115"/>
          <p:cNvSpPr txBox="1"/>
          <p:nvPr/>
        </p:nvSpPr>
        <p:spPr>
          <a:xfrm>
            <a:off x="3358139" y="1934492"/>
            <a:ext cx="5475722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72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PART 01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6095999" y="4664279"/>
            <a:ext cx="0" cy="618921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箭头: V 形 15"/>
          <p:cNvSpPr/>
          <p:nvPr/>
        </p:nvSpPr>
        <p:spPr>
          <a:xfrm rot="5400000">
            <a:off x="6013450" y="5340904"/>
            <a:ext cx="165100" cy="247650"/>
          </a:xfrm>
          <a:prstGeom prst="chevron">
            <a:avLst>
              <a:gd name="adj" fmla="val 76923"/>
            </a:avLst>
          </a:prstGeom>
          <a:gradFill flip="none" rotWithShape="0"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/>
              <a:ea typeface="微软雅黑"/>
            </a:endParaRPr>
          </a:p>
        </p:txBody>
      </p:sp>
      <p:sp>
        <p:nvSpPr>
          <p:cNvPr id="117" name="箭头: V 形 116"/>
          <p:cNvSpPr/>
          <p:nvPr/>
        </p:nvSpPr>
        <p:spPr>
          <a:xfrm rot="5400000">
            <a:off x="6013450" y="5476623"/>
            <a:ext cx="165100" cy="247650"/>
          </a:xfrm>
          <a:prstGeom prst="chevron">
            <a:avLst>
              <a:gd name="adj" fmla="val 76923"/>
            </a:avLst>
          </a:prstGeom>
          <a:gradFill flip="none" rotWithShape="0"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/>
              <a:ea typeface="微软雅黑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114" grpId="0"/>
      <p:bldP spid="116" grpId="0"/>
      <p:bldP spid="16" grpId="0" animBg="1"/>
      <p:bldP spid="11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330395"/>
            <a:ext cx="952409" cy="1055710"/>
            <a:chOff x="-1" y="1447994"/>
            <a:chExt cx="2805034" cy="3109278"/>
          </a:xfrm>
        </p:grpSpPr>
        <p:sp>
          <p:nvSpPr>
            <p:cNvPr id="3" name="等腰三角形 2"/>
            <p:cNvSpPr/>
            <p:nvPr/>
          </p:nvSpPr>
          <p:spPr>
            <a:xfrm rot="5400000">
              <a:off x="1494447" y="1952797"/>
              <a:ext cx="1407667" cy="1213505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4" name="等腰三角形 3"/>
            <p:cNvSpPr/>
            <p:nvPr/>
          </p:nvSpPr>
          <p:spPr>
            <a:xfrm rot="5400000">
              <a:off x="1071974" y="2824215"/>
              <a:ext cx="1861431" cy="1604683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 rot="5400000">
              <a:off x="666283" y="1922036"/>
              <a:ext cx="573627" cy="494506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5400000">
              <a:off x="25871" y="2603510"/>
              <a:ext cx="1757001" cy="1514655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8" name="等腰三角形 7"/>
            <p:cNvSpPr/>
            <p:nvPr/>
          </p:nvSpPr>
          <p:spPr>
            <a:xfrm rot="5400000">
              <a:off x="-123297" y="1571295"/>
              <a:ext cx="1787853" cy="1541252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-41147" y="2301117"/>
              <a:ext cx="596655" cy="514358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-50998" y="3868826"/>
              <a:ext cx="739443" cy="637450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216192" y="468831"/>
            <a:ext cx="1081049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锐字锐线梦想黑简1.0" panose="02010604000000000000" pitchFamily="2" charset="-122"/>
                <a:ea typeface="锐字锐线梦想黑简1.0" panose="02010604000000000000" pitchFamily="2" charset="-122"/>
                <a:cs typeface="+mn-cs"/>
              </a:rPr>
              <a:t>Qt</a:t>
            </a:r>
            <a:r>
              <a:rPr lang="zh-CN" altLang="en-US" sz="4800" dirty="0">
                <a:solidFill>
                  <a:srgbClr val="FFFFFF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界面</a:t>
            </a:r>
            <a:r>
              <a:rPr lang="en-US" altLang="zh-CN" sz="4800" dirty="0">
                <a:solidFill>
                  <a:srgbClr val="FFFFFF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-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锐字锐线梦想黑简1.0" panose="02010604000000000000" pitchFamily="2" charset="-122"/>
                <a:ea typeface="锐字锐线梦想黑简1.0" panose="02010604000000000000" pitchFamily="2" charset="-122"/>
                <a:cs typeface="+mn-cs"/>
              </a:rPr>
              <a:t>骨龄计</a:t>
            </a:r>
            <a:r>
              <a:rPr lang="zh-CN" altLang="en-US" sz="4800" dirty="0" smtClean="0">
                <a:solidFill>
                  <a:srgbClr val="FFFFFF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算     </a:t>
            </a:r>
            <a:r>
              <a:rPr lang="zh-CN" altLang="en-US" sz="2400" dirty="0" smtClean="0">
                <a:solidFill>
                  <a:srgbClr val="FFFFFF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实</a:t>
            </a:r>
            <a:r>
              <a:rPr lang="zh-CN" altLang="en-US" sz="2400" dirty="0">
                <a:solidFill>
                  <a:srgbClr val="FFFFFF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际女</a:t>
            </a:r>
            <a:r>
              <a:rPr lang="en-US" altLang="zh-CN" sz="2400" dirty="0">
                <a:solidFill>
                  <a:srgbClr val="FFFFFF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10</a:t>
            </a:r>
            <a:r>
              <a:rPr lang="zh-CN" altLang="en-US" sz="2400" dirty="0">
                <a:solidFill>
                  <a:srgbClr val="FFFFFF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岁</a:t>
            </a:r>
            <a:r>
              <a:rPr lang="zh-CN" altLang="en-US" sz="2400" dirty="0">
                <a:solidFill>
                  <a:srgbClr val="FFFFFF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，预</a:t>
            </a:r>
            <a:r>
              <a:rPr lang="zh-CN" altLang="en-US" sz="2400" dirty="0">
                <a:solidFill>
                  <a:srgbClr val="FFFFFF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测</a:t>
            </a:r>
            <a:r>
              <a:rPr lang="en-US" altLang="zh-CN" sz="2400" dirty="0">
                <a:solidFill>
                  <a:srgbClr val="FFFFFF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9.67</a:t>
            </a:r>
            <a:r>
              <a:rPr lang="zh-CN" altLang="en-US" sz="2400" dirty="0">
                <a:solidFill>
                  <a:srgbClr val="FFFFFF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岁</a:t>
            </a:r>
            <a:endParaRPr lang="zh-CN" altLang="en-US" sz="2400" dirty="0">
              <a:solidFill>
                <a:srgbClr val="FFFFFF"/>
              </a:solidFill>
              <a:latin typeface="锐字锐线梦想黑简1.0" panose="02010604000000000000" pitchFamily="2" charset="-122"/>
              <a:ea typeface="锐字锐线梦想黑简1.0" panose="02010604000000000000" pitchFamily="2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锐字锐线梦想黑简1.0" panose="02010604000000000000" pitchFamily="2" charset="-122"/>
              <a:ea typeface="锐字锐线梦想黑简1.0" panose="02010604000000000000" pitchFamily="2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3416530" y="575300"/>
            <a:ext cx="168045" cy="168045"/>
            <a:chOff x="3300742" y="531547"/>
            <a:chExt cx="878349" cy="878349"/>
          </a:xfrm>
        </p:grpSpPr>
        <p:sp>
          <p:nvSpPr>
            <p:cNvPr id="35" name="椭圆 34"/>
            <p:cNvSpPr/>
            <p:nvPr/>
          </p:nvSpPr>
          <p:spPr>
            <a:xfrm>
              <a:off x="3300742" y="531547"/>
              <a:ext cx="878349" cy="878349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397844" y="628650"/>
              <a:ext cx="684144" cy="684142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3513082" y="743888"/>
              <a:ext cx="453668" cy="453666"/>
            </a:xfrm>
            <a:prstGeom prst="ellipse">
              <a:avLst/>
            </a:prstGeom>
            <a:gradFill>
              <a:gsLst>
                <a:gs pos="0">
                  <a:srgbClr val="0361D3"/>
                </a:gs>
                <a:gs pos="100000">
                  <a:srgbClr val="5AD9FC"/>
                </a:gs>
              </a:gsLst>
              <a:lin ang="5400000" scaled="1"/>
            </a:gradFill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079855" y="791024"/>
            <a:ext cx="168045" cy="168045"/>
            <a:chOff x="3300742" y="531547"/>
            <a:chExt cx="878349" cy="878349"/>
          </a:xfrm>
        </p:grpSpPr>
        <p:sp>
          <p:nvSpPr>
            <p:cNvPr id="39" name="椭圆 38"/>
            <p:cNvSpPr/>
            <p:nvPr/>
          </p:nvSpPr>
          <p:spPr>
            <a:xfrm>
              <a:off x="3300742" y="531547"/>
              <a:ext cx="878349" cy="878349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397844" y="628650"/>
              <a:ext cx="684144" cy="684142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3513082" y="743888"/>
              <a:ext cx="453668" cy="453666"/>
            </a:xfrm>
            <a:prstGeom prst="ellipse">
              <a:avLst/>
            </a:prstGeom>
            <a:gradFill>
              <a:gsLst>
                <a:gs pos="0">
                  <a:srgbClr val="0361D3"/>
                </a:gs>
                <a:gs pos="100000">
                  <a:srgbClr val="5AD9FC"/>
                </a:gs>
              </a:gsLst>
              <a:lin ang="5400000" scaled="1"/>
            </a:gradFill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</p:grpSp>
      <p:cxnSp>
        <p:nvCxnSpPr>
          <p:cNvPr id="42" name="直接连接符 41"/>
          <p:cNvCxnSpPr/>
          <p:nvPr/>
        </p:nvCxnSpPr>
        <p:spPr>
          <a:xfrm flipH="1">
            <a:off x="3819306" y="710604"/>
            <a:ext cx="178924" cy="178925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2938521" y="387606"/>
            <a:ext cx="207937" cy="207938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直接连接符 44"/>
          <p:cNvCxnSpPr/>
          <p:nvPr/>
        </p:nvCxnSpPr>
        <p:spPr>
          <a:xfrm flipH="1">
            <a:off x="1878241" y="710604"/>
            <a:ext cx="113257" cy="113259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直接连接符 46"/>
          <p:cNvCxnSpPr/>
          <p:nvPr/>
        </p:nvCxnSpPr>
        <p:spPr>
          <a:xfrm flipH="1">
            <a:off x="2881892" y="940491"/>
            <a:ext cx="113257" cy="113259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直接连接符 47"/>
          <p:cNvCxnSpPr/>
          <p:nvPr/>
        </p:nvCxnSpPr>
        <p:spPr>
          <a:xfrm flipH="1">
            <a:off x="1507058" y="976290"/>
            <a:ext cx="113257" cy="113259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85" y="1386105"/>
            <a:ext cx="10595610" cy="5263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2226168"/>
      </p:ext>
    </p:extLst>
  </p:cSld>
  <p:clrMapOvr>
    <a:masterClrMapping/>
  </p:clrMapOvr>
  <p:transition spd="slow" advTm="0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330395"/>
            <a:ext cx="952409" cy="1055710"/>
            <a:chOff x="-1" y="1447994"/>
            <a:chExt cx="2805034" cy="3109278"/>
          </a:xfrm>
        </p:grpSpPr>
        <p:sp>
          <p:nvSpPr>
            <p:cNvPr id="3" name="等腰三角形 2"/>
            <p:cNvSpPr/>
            <p:nvPr/>
          </p:nvSpPr>
          <p:spPr>
            <a:xfrm rot="5400000">
              <a:off x="1494447" y="1952797"/>
              <a:ext cx="1407667" cy="1213505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4" name="等腰三角形 3"/>
            <p:cNvSpPr/>
            <p:nvPr/>
          </p:nvSpPr>
          <p:spPr>
            <a:xfrm rot="5400000">
              <a:off x="1071974" y="2824215"/>
              <a:ext cx="1861431" cy="1604683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 rot="5400000">
              <a:off x="666283" y="1922036"/>
              <a:ext cx="573627" cy="494506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5400000">
              <a:off x="25871" y="2603510"/>
              <a:ext cx="1757001" cy="1514655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8" name="等腰三角形 7"/>
            <p:cNvSpPr/>
            <p:nvPr/>
          </p:nvSpPr>
          <p:spPr>
            <a:xfrm rot="5400000">
              <a:off x="-123297" y="1571295"/>
              <a:ext cx="1787853" cy="1541252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-41147" y="2301117"/>
              <a:ext cx="596655" cy="514358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-50998" y="3868826"/>
              <a:ext cx="739443" cy="637450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216192" y="468831"/>
            <a:ext cx="9096207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锐字锐线梦想黑简1.0" panose="02010604000000000000" pitchFamily="2" charset="-122"/>
                <a:ea typeface="锐字锐线梦想黑简1.0" panose="02010604000000000000" pitchFamily="2" charset="-122"/>
                <a:cs typeface="+mn-cs"/>
              </a:rPr>
              <a:t>Qt</a:t>
            </a:r>
            <a:r>
              <a:rPr lang="zh-CN" altLang="en-US" sz="4800" dirty="0">
                <a:solidFill>
                  <a:srgbClr val="FFFFFF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界面</a:t>
            </a:r>
            <a:r>
              <a:rPr lang="en-US" altLang="zh-CN" sz="4800" dirty="0">
                <a:solidFill>
                  <a:srgbClr val="FFFFFF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-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锐字锐线梦想黑简1.0" panose="02010604000000000000" pitchFamily="2" charset="-122"/>
                <a:ea typeface="锐字锐线梦想黑简1.0" panose="02010604000000000000" pitchFamily="2" charset="-122"/>
                <a:cs typeface="+mn-cs"/>
              </a:rPr>
              <a:t>骨龄计</a:t>
            </a:r>
            <a:r>
              <a:rPr kumimoji="0" lang="zh-CN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锐字锐线梦想黑简1.0" panose="02010604000000000000" pitchFamily="2" charset="-122"/>
                <a:ea typeface="锐字锐线梦想黑简1.0" panose="02010604000000000000" pitchFamily="2" charset="-122"/>
                <a:cs typeface="+mn-cs"/>
              </a:rPr>
              <a:t>算       </a:t>
            </a:r>
            <a:r>
              <a:rPr lang="zh-CN" altLang="en-US" sz="2400" dirty="0">
                <a:solidFill>
                  <a:srgbClr val="FFFFFF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错误演示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3416530" y="575300"/>
            <a:ext cx="168045" cy="168045"/>
            <a:chOff x="3300742" y="531547"/>
            <a:chExt cx="878349" cy="878349"/>
          </a:xfrm>
        </p:grpSpPr>
        <p:sp>
          <p:nvSpPr>
            <p:cNvPr id="35" name="椭圆 34"/>
            <p:cNvSpPr/>
            <p:nvPr/>
          </p:nvSpPr>
          <p:spPr>
            <a:xfrm>
              <a:off x="3300742" y="531547"/>
              <a:ext cx="878349" cy="878349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397844" y="628650"/>
              <a:ext cx="684144" cy="684142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3513082" y="743888"/>
              <a:ext cx="453668" cy="453666"/>
            </a:xfrm>
            <a:prstGeom prst="ellipse">
              <a:avLst/>
            </a:prstGeom>
            <a:gradFill>
              <a:gsLst>
                <a:gs pos="0">
                  <a:srgbClr val="0361D3"/>
                </a:gs>
                <a:gs pos="100000">
                  <a:srgbClr val="5AD9FC"/>
                </a:gs>
              </a:gsLst>
              <a:lin ang="5400000" scaled="1"/>
            </a:gradFill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079855" y="791024"/>
            <a:ext cx="168045" cy="168045"/>
            <a:chOff x="3300742" y="531547"/>
            <a:chExt cx="878349" cy="878349"/>
          </a:xfrm>
        </p:grpSpPr>
        <p:sp>
          <p:nvSpPr>
            <p:cNvPr id="39" name="椭圆 38"/>
            <p:cNvSpPr/>
            <p:nvPr/>
          </p:nvSpPr>
          <p:spPr>
            <a:xfrm>
              <a:off x="3300742" y="531547"/>
              <a:ext cx="878349" cy="878349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397844" y="628650"/>
              <a:ext cx="684144" cy="684142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3513082" y="743888"/>
              <a:ext cx="453668" cy="453666"/>
            </a:xfrm>
            <a:prstGeom prst="ellipse">
              <a:avLst/>
            </a:prstGeom>
            <a:gradFill>
              <a:gsLst>
                <a:gs pos="0">
                  <a:srgbClr val="0361D3"/>
                </a:gs>
                <a:gs pos="100000">
                  <a:srgbClr val="5AD9FC"/>
                </a:gs>
              </a:gsLst>
              <a:lin ang="5400000" scaled="1"/>
            </a:gradFill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</p:grpSp>
      <p:cxnSp>
        <p:nvCxnSpPr>
          <p:cNvPr id="42" name="直接连接符 41"/>
          <p:cNvCxnSpPr/>
          <p:nvPr/>
        </p:nvCxnSpPr>
        <p:spPr>
          <a:xfrm flipH="1">
            <a:off x="3819306" y="710604"/>
            <a:ext cx="178924" cy="178925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2938521" y="387606"/>
            <a:ext cx="207937" cy="207938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直接连接符 44"/>
          <p:cNvCxnSpPr/>
          <p:nvPr/>
        </p:nvCxnSpPr>
        <p:spPr>
          <a:xfrm flipH="1">
            <a:off x="1878241" y="710604"/>
            <a:ext cx="113257" cy="113259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直接连接符 46"/>
          <p:cNvCxnSpPr/>
          <p:nvPr/>
        </p:nvCxnSpPr>
        <p:spPr>
          <a:xfrm flipH="1">
            <a:off x="2881892" y="940491"/>
            <a:ext cx="113257" cy="113259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直接连接符 47"/>
          <p:cNvCxnSpPr/>
          <p:nvPr/>
        </p:nvCxnSpPr>
        <p:spPr>
          <a:xfrm flipH="1">
            <a:off x="1507058" y="976290"/>
            <a:ext cx="113257" cy="113259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61" y="1386105"/>
            <a:ext cx="10595610" cy="5263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364315"/>
      </p:ext>
    </p:extLst>
  </p:cSld>
  <p:clrMapOvr>
    <a:masterClrMapping/>
  </p:clrMapOvr>
  <p:transition spd="slow" advTm="0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/>
          <p:nvPr/>
        </p:nvSpPr>
        <p:spPr>
          <a:xfrm rot="5400000">
            <a:off x="1494447" y="1952797"/>
            <a:ext cx="1407667" cy="1213505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4" name="等腰三角形 3"/>
          <p:cNvSpPr/>
          <p:nvPr/>
        </p:nvSpPr>
        <p:spPr>
          <a:xfrm rot="5400000">
            <a:off x="773456" y="2846329"/>
            <a:ext cx="2182064" cy="1881089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5" name="等腰三角形 4"/>
          <p:cNvSpPr/>
          <p:nvPr/>
        </p:nvSpPr>
        <p:spPr>
          <a:xfrm rot="5400000">
            <a:off x="666283" y="1922036"/>
            <a:ext cx="573627" cy="494506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6" name="等腰三角形 5"/>
          <p:cNvSpPr/>
          <p:nvPr/>
        </p:nvSpPr>
        <p:spPr>
          <a:xfrm rot="5400000">
            <a:off x="25871" y="2603510"/>
            <a:ext cx="1757001" cy="1514655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7" name="等腰三角形 6"/>
          <p:cNvSpPr/>
          <p:nvPr/>
        </p:nvSpPr>
        <p:spPr>
          <a:xfrm rot="5400000">
            <a:off x="362468" y="1278048"/>
            <a:ext cx="784253" cy="676080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5400000">
            <a:off x="-123297" y="1571295"/>
            <a:ext cx="1787853" cy="1541252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9" name="等腰三角形 8"/>
          <p:cNvSpPr/>
          <p:nvPr/>
        </p:nvSpPr>
        <p:spPr>
          <a:xfrm rot="5400000">
            <a:off x="-41147" y="2301117"/>
            <a:ext cx="596655" cy="514358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0" name="等腰三角形 9"/>
          <p:cNvSpPr/>
          <p:nvPr/>
        </p:nvSpPr>
        <p:spPr>
          <a:xfrm rot="5400000">
            <a:off x="-23743" y="3841577"/>
            <a:ext cx="344288" cy="296800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-53181" y="4331903"/>
            <a:ext cx="771113" cy="664752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2" name="等腰三角形 11"/>
          <p:cNvSpPr/>
          <p:nvPr/>
        </p:nvSpPr>
        <p:spPr>
          <a:xfrm rot="5400000">
            <a:off x="629528" y="3746750"/>
            <a:ext cx="1023944" cy="882710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3" name="等腰三角形 12"/>
          <p:cNvSpPr/>
          <p:nvPr/>
        </p:nvSpPr>
        <p:spPr>
          <a:xfrm rot="5400000">
            <a:off x="2139381" y="2723688"/>
            <a:ext cx="1023944" cy="882710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8" name="等腰三角形 17"/>
          <p:cNvSpPr/>
          <p:nvPr/>
        </p:nvSpPr>
        <p:spPr>
          <a:xfrm rot="16200000" flipH="1">
            <a:off x="9289883" y="1965497"/>
            <a:ext cx="1407667" cy="1213505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9" name="等腰三角形 18"/>
          <p:cNvSpPr/>
          <p:nvPr/>
        </p:nvSpPr>
        <p:spPr>
          <a:xfrm rot="16200000" flipH="1">
            <a:off x="9236477" y="2846329"/>
            <a:ext cx="2182064" cy="1881089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0" name="等腰三角形 19"/>
          <p:cNvSpPr/>
          <p:nvPr/>
        </p:nvSpPr>
        <p:spPr>
          <a:xfrm rot="16200000" flipH="1">
            <a:off x="10952087" y="1922036"/>
            <a:ext cx="573627" cy="494506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1" name="等腰三角形 20"/>
          <p:cNvSpPr/>
          <p:nvPr/>
        </p:nvSpPr>
        <p:spPr>
          <a:xfrm rot="16200000" flipH="1">
            <a:off x="10409125" y="2603510"/>
            <a:ext cx="1757001" cy="1514655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2" name="等腰三角形 21"/>
          <p:cNvSpPr/>
          <p:nvPr/>
        </p:nvSpPr>
        <p:spPr>
          <a:xfrm rot="16200000" flipH="1">
            <a:off x="11045276" y="1278048"/>
            <a:ext cx="784253" cy="676080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3" name="等腰三角形 22"/>
          <p:cNvSpPr/>
          <p:nvPr/>
        </p:nvSpPr>
        <p:spPr>
          <a:xfrm rot="16200000" flipH="1">
            <a:off x="10527441" y="1571295"/>
            <a:ext cx="1787853" cy="1541252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4" name="等腰三角形 23"/>
          <p:cNvSpPr/>
          <p:nvPr/>
        </p:nvSpPr>
        <p:spPr>
          <a:xfrm rot="16200000" flipH="1">
            <a:off x="11636489" y="2301117"/>
            <a:ext cx="596655" cy="514358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5" name="等腰三角形 24"/>
          <p:cNvSpPr/>
          <p:nvPr/>
        </p:nvSpPr>
        <p:spPr>
          <a:xfrm rot="16200000" flipH="1">
            <a:off x="11871452" y="3841577"/>
            <a:ext cx="344288" cy="296800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6" name="等腰三角形 25"/>
          <p:cNvSpPr/>
          <p:nvPr/>
        </p:nvSpPr>
        <p:spPr>
          <a:xfrm rot="16200000" flipH="1">
            <a:off x="11474065" y="4331903"/>
            <a:ext cx="771113" cy="664752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7" name="等腰三角形 26"/>
          <p:cNvSpPr/>
          <p:nvPr/>
        </p:nvSpPr>
        <p:spPr>
          <a:xfrm rot="16200000" flipH="1">
            <a:off x="10538525" y="3746750"/>
            <a:ext cx="1023944" cy="882710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3683000" y="3020598"/>
            <a:ext cx="482600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cs"/>
              </a:rPr>
              <a:t>总结</a:t>
            </a:r>
          </a:p>
        </p:txBody>
      </p:sp>
      <p:sp>
        <p:nvSpPr>
          <p:cNvPr id="116" name="文本框 115"/>
          <p:cNvSpPr txBox="1"/>
          <p:nvPr/>
        </p:nvSpPr>
        <p:spPr>
          <a:xfrm>
            <a:off x="3358139" y="1934492"/>
            <a:ext cx="5475722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72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PART 04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6095999" y="4664279"/>
            <a:ext cx="0" cy="618921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箭头: V 形 15"/>
          <p:cNvSpPr/>
          <p:nvPr/>
        </p:nvSpPr>
        <p:spPr>
          <a:xfrm rot="5400000">
            <a:off x="6013450" y="5340904"/>
            <a:ext cx="165100" cy="247650"/>
          </a:xfrm>
          <a:prstGeom prst="chevron">
            <a:avLst>
              <a:gd name="adj" fmla="val 76923"/>
            </a:avLst>
          </a:prstGeom>
          <a:gradFill flip="none" rotWithShape="0"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/>
              <a:ea typeface="微软雅黑"/>
            </a:endParaRPr>
          </a:p>
        </p:txBody>
      </p:sp>
      <p:sp>
        <p:nvSpPr>
          <p:cNvPr id="117" name="箭头: V 形 116"/>
          <p:cNvSpPr/>
          <p:nvPr/>
        </p:nvSpPr>
        <p:spPr>
          <a:xfrm rot="5400000">
            <a:off x="6013450" y="5476623"/>
            <a:ext cx="165100" cy="247650"/>
          </a:xfrm>
          <a:prstGeom prst="chevron">
            <a:avLst>
              <a:gd name="adj" fmla="val 76923"/>
            </a:avLst>
          </a:prstGeom>
          <a:gradFill flip="none" rotWithShape="0"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/>
              <a:ea typeface="微软雅黑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114" grpId="0"/>
      <p:bldP spid="116" grpId="0"/>
      <p:bldP spid="16" grpId="0" animBg="1"/>
      <p:bldP spid="1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330395"/>
            <a:ext cx="952409" cy="1055710"/>
            <a:chOff x="-1" y="1447994"/>
            <a:chExt cx="2805034" cy="3109278"/>
          </a:xfrm>
        </p:grpSpPr>
        <p:sp>
          <p:nvSpPr>
            <p:cNvPr id="17" name="等腰三角形 16"/>
            <p:cNvSpPr/>
            <p:nvPr/>
          </p:nvSpPr>
          <p:spPr>
            <a:xfrm rot="5400000">
              <a:off x="1494447" y="1952797"/>
              <a:ext cx="1407667" cy="1213505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 rot="5400000">
              <a:off x="1071974" y="2824215"/>
              <a:ext cx="1861431" cy="1604683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19" name="等腰三角形 18"/>
            <p:cNvSpPr/>
            <p:nvPr/>
          </p:nvSpPr>
          <p:spPr>
            <a:xfrm rot="5400000">
              <a:off x="666283" y="1922036"/>
              <a:ext cx="573627" cy="494506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20" name="等腰三角形 19"/>
            <p:cNvSpPr/>
            <p:nvPr/>
          </p:nvSpPr>
          <p:spPr>
            <a:xfrm rot="5400000">
              <a:off x="25871" y="2603510"/>
              <a:ext cx="1757001" cy="1514655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21" name="等腰三角形 20"/>
            <p:cNvSpPr/>
            <p:nvPr/>
          </p:nvSpPr>
          <p:spPr>
            <a:xfrm rot="5400000">
              <a:off x="-123297" y="1571295"/>
              <a:ext cx="1787853" cy="1541252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22" name="等腰三角形 21"/>
            <p:cNvSpPr/>
            <p:nvPr/>
          </p:nvSpPr>
          <p:spPr>
            <a:xfrm rot="5400000">
              <a:off x="-41147" y="2301117"/>
              <a:ext cx="596655" cy="514358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 rot="5400000">
              <a:off x="-50998" y="3868826"/>
              <a:ext cx="739443" cy="637450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1216193" y="468831"/>
            <a:ext cx="482600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锐字锐线梦想黑简1.0" panose="02010604000000000000" pitchFamily="2" charset="-122"/>
                <a:ea typeface="锐字锐线梦想黑简1.0" panose="02010604000000000000" pitchFamily="2" charset="-122"/>
                <a:cs typeface="+mn-cs"/>
              </a:rPr>
              <a:t>项目中的问题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3416530" y="575300"/>
            <a:ext cx="168045" cy="168045"/>
            <a:chOff x="3300742" y="531547"/>
            <a:chExt cx="878349" cy="878349"/>
          </a:xfrm>
        </p:grpSpPr>
        <p:sp>
          <p:nvSpPr>
            <p:cNvPr id="27" name="椭圆 26"/>
            <p:cNvSpPr/>
            <p:nvPr/>
          </p:nvSpPr>
          <p:spPr>
            <a:xfrm>
              <a:off x="3300742" y="531547"/>
              <a:ext cx="878349" cy="878349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3397844" y="628650"/>
              <a:ext cx="684144" cy="684142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3513082" y="743888"/>
              <a:ext cx="453668" cy="453666"/>
            </a:xfrm>
            <a:prstGeom prst="ellipse">
              <a:avLst/>
            </a:prstGeom>
            <a:gradFill>
              <a:gsLst>
                <a:gs pos="0">
                  <a:srgbClr val="0361D3"/>
                </a:gs>
                <a:gs pos="100000">
                  <a:srgbClr val="5AD9FC"/>
                </a:gs>
              </a:gsLst>
              <a:lin ang="5400000" scaled="1"/>
            </a:gradFill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079855" y="791024"/>
            <a:ext cx="168045" cy="168045"/>
            <a:chOff x="3300742" y="531547"/>
            <a:chExt cx="878349" cy="878349"/>
          </a:xfrm>
        </p:grpSpPr>
        <p:sp>
          <p:nvSpPr>
            <p:cNvPr id="31" name="椭圆 30"/>
            <p:cNvSpPr/>
            <p:nvPr/>
          </p:nvSpPr>
          <p:spPr>
            <a:xfrm>
              <a:off x="3300742" y="531547"/>
              <a:ext cx="878349" cy="878349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3397844" y="628650"/>
              <a:ext cx="684144" cy="684142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3513082" y="743888"/>
              <a:ext cx="453668" cy="453666"/>
            </a:xfrm>
            <a:prstGeom prst="ellipse">
              <a:avLst/>
            </a:prstGeom>
            <a:gradFill>
              <a:gsLst>
                <a:gs pos="0">
                  <a:srgbClr val="0361D3"/>
                </a:gs>
                <a:gs pos="100000">
                  <a:srgbClr val="5AD9FC"/>
                </a:gs>
              </a:gsLst>
              <a:lin ang="5400000" scaled="1"/>
            </a:gradFill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</p:grpSp>
      <p:cxnSp>
        <p:nvCxnSpPr>
          <p:cNvPr id="34" name="直接连接符 33"/>
          <p:cNvCxnSpPr/>
          <p:nvPr/>
        </p:nvCxnSpPr>
        <p:spPr>
          <a:xfrm flipH="1">
            <a:off x="3819306" y="710604"/>
            <a:ext cx="178924" cy="178925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2938521" y="387606"/>
            <a:ext cx="207937" cy="207938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1878241" y="710604"/>
            <a:ext cx="113257" cy="113259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2654821" y="930938"/>
            <a:ext cx="113257" cy="113259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直接连接符 37"/>
          <p:cNvCxnSpPr/>
          <p:nvPr/>
        </p:nvCxnSpPr>
        <p:spPr>
          <a:xfrm flipH="1">
            <a:off x="1507058" y="976290"/>
            <a:ext cx="113257" cy="113259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extBox 1"/>
          <p:cNvSpPr txBox="1"/>
          <p:nvPr/>
        </p:nvSpPr>
        <p:spPr>
          <a:xfrm>
            <a:off x="952410" y="2037030"/>
            <a:ext cx="106450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过拟合：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先检查数据（样本不足，类别不均，数据质量低），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再优化模型（减少复杂度，正则化，</a:t>
            </a:r>
            <a:r>
              <a:rPr lang="en-US" altLang="zh-CN" dirty="0">
                <a:solidFill>
                  <a:schemeClr val="bg1"/>
                </a:solidFill>
              </a:rPr>
              <a:t>Dropout</a:t>
            </a:r>
            <a:r>
              <a:rPr lang="zh-CN" altLang="en-US" dirty="0">
                <a:solidFill>
                  <a:schemeClr val="bg1"/>
                </a:solidFill>
              </a:rPr>
              <a:t>，</a:t>
            </a:r>
            <a:r>
              <a:rPr lang="en-US" altLang="zh-CN" dirty="0">
                <a:solidFill>
                  <a:schemeClr val="bg1"/>
                </a:solidFill>
              </a:rPr>
              <a:t>smooth label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类别不均：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类别权重，数据增强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conveyor dir="l"/>
      </p:transition>
    </mc:Choice>
    <mc:Fallback xmlns="">
      <p:transition spd="slow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文本框 113"/>
          <p:cNvSpPr txBox="1"/>
          <p:nvPr/>
        </p:nvSpPr>
        <p:spPr>
          <a:xfrm>
            <a:off x="3157228" y="2463867"/>
            <a:ext cx="576276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9600" b="1" dirty="0">
                <a:solidFill>
                  <a:srgbClr val="FFFFFF"/>
                </a:solidFill>
                <a:latin typeface="+mn-ea"/>
              </a:rPr>
              <a:t>TNANKS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1494447" y="1813097"/>
            <a:ext cx="1407667" cy="1213505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4" name="等腰三角形 3"/>
          <p:cNvSpPr/>
          <p:nvPr/>
        </p:nvSpPr>
        <p:spPr>
          <a:xfrm rot="5400000">
            <a:off x="773456" y="2706629"/>
            <a:ext cx="2182064" cy="1881089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5" name="等腰三角形 4"/>
          <p:cNvSpPr/>
          <p:nvPr/>
        </p:nvSpPr>
        <p:spPr>
          <a:xfrm rot="5400000">
            <a:off x="666283" y="1782336"/>
            <a:ext cx="573627" cy="494506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6" name="等腰三角形 5"/>
          <p:cNvSpPr/>
          <p:nvPr/>
        </p:nvSpPr>
        <p:spPr>
          <a:xfrm rot="5400000">
            <a:off x="25871" y="2463810"/>
            <a:ext cx="1757001" cy="1514655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7" name="等腰三角形 6"/>
          <p:cNvSpPr/>
          <p:nvPr/>
        </p:nvSpPr>
        <p:spPr>
          <a:xfrm rot="5400000">
            <a:off x="362468" y="1138348"/>
            <a:ext cx="784253" cy="676080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5400000">
            <a:off x="-123297" y="1431595"/>
            <a:ext cx="1787853" cy="1541252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9" name="等腰三角形 8"/>
          <p:cNvSpPr/>
          <p:nvPr/>
        </p:nvSpPr>
        <p:spPr>
          <a:xfrm rot="5400000">
            <a:off x="-41147" y="2161417"/>
            <a:ext cx="596655" cy="514358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0" name="等腰三角形 9"/>
          <p:cNvSpPr/>
          <p:nvPr/>
        </p:nvSpPr>
        <p:spPr>
          <a:xfrm rot="5400000">
            <a:off x="-23743" y="3701877"/>
            <a:ext cx="344288" cy="296800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-53181" y="4192203"/>
            <a:ext cx="771113" cy="664752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2" name="等腰三角形 11"/>
          <p:cNvSpPr/>
          <p:nvPr/>
        </p:nvSpPr>
        <p:spPr>
          <a:xfrm rot="5400000">
            <a:off x="629528" y="3607050"/>
            <a:ext cx="1023944" cy="882710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3" name="等腰三角形 12"/>
          <p:cNvSpPr/>
          <p:nvPr/>
        </p:nvSpPr>
        <p:spPr>
          <a:xfrm rot="5400000">
            <a:off x="2139381" y="2583988"/>
            <a:ext cx="1023944" cy="882710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8" name="等腰三角形 17"/>
          <p:cNvSpPr/>
          <p:nvPr/>
        </p:nvSpPr>
        <p:spPr>
          <a:xfrm rot="16200000" flipH="1">
            <a:off x="9289883" y="1825797"/>
            <a:ext cx="1407667" cy="1213505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9" name="等腰三角形 18"/>
          <p:cNvSpPr/>
          <p:nvPr/>
        </p:nvSpPr>
        <p:spPr>
          <a:xfrm rot="16200000" flipH="1">
            <a:off x="9236477" y="2706629"/>
            <a:ext cx="2182064" cy="1881089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0" name="等腰三角形 19"/>
          <p:cNvSpPr/>
          <p:nvPr/>
        </p:nvSpPr>
        <p:spPr>
          <a:xfrm rot="16200000" flipH="1">
            <a:off x="10952087" y="1782336"/>
            <a:ext cx="573627" cy="494506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1" name="等腰三角形 20"/>
          <p:cNvSpPr/>
          <p:nvPr/>
        </p:nvSpPr>
        <p:spPr>
          <a:xfrm rot="16200000" flipH="1">
            <a:off x="10409125" y="2463810"/>
            <a:ext cx="1757001" cy="1514655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2" name="等腰三角形 21"/>
          <p:cNvSpPr/>
          <p:nvPr/>
        </p:nvSpPr>
        <p:spPr>
          <a:xfrm rot="16200000" flipH="1">
            <a:off x="11045276" y="1138348"/>
            <a:ext cx="784253" cy="676080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3" name="等腰三角形 22"/>
          <p:cNvSpPr/>
          <p:nvPr/>
        </p:nvSpPr>
        <p:spPr>
          <a:xfrm rot="16200000" flipH="1">
            <a:off x="10527441" y="1431595"/>
            <a:ext cx="1787853" cy="1541252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4" name="等腰三角形 23"/>
          <p:cNvSpPr/>
          <p:nvPr/>
        </p:nvSpPr>
        <p:spPr>
          <a:xfrm rot="16200000" flipH="1">
            <a:off x="11636489" y="2161417"/>
            <a:ext cx="596655" cy="514358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5" name="等腰三角形 24"/>
          <p:cNvSpPr/>
          <p:nvPr/>
        </p:nvSpPr>
        <p:spPr>
          <a:xfrm rot="16200000" flipH="1">
            <a:off x="11871452" y="3701877"/>
            <a:ext cx="344288" cy="296800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6" name="等腰三角形 25"/>
          <p:cNvSpPr/>
          <p:nvPr/>
        </p:nvSpPr>
        <p:spPr>
          <a:xfrm rot="16200000" flipH="1">
            <a:off x="11474065" y="4192203"/>
            <a:ext cx="771113" cy="664752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7" name="等腰三角形 26"/>
          <p:cNvSpPr/>
          <p:nvPr/>
        </p:nvSpPr>
        <p:spPr>
          <a:xfrm rot="16200000" flipH="1">
            <a:off x="10538525" y="3607050"/>
            <a:ext cx="1023944" cy="882710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8" name="等腰三角形 27"/>
          <p:cNvSpPr/>
          <p:nvPr/>
        </p:nvSpPr>
        <p:spPr>
          <a:xfrm rot="16200000" flipH="1">
            <a:off x="9028672" y="2596688"/>
            <a:ext cx="1023944" cy="882710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grpSp>
        <p:nvGrpSpPr>
          <p:cNvPr id="101" name="组合 100"/>
          <p:cNvGrpSpPr/>
          <p:nvPr/>
        </p:nvGrpSpPr>
        <p:grpSpPr>
          <a:xfrm>
            <a:off x="3390457" y="1718756"/>
            <a:ext cx="342776" cy="342776"/>
            <a:chOff x="3300742" y="531547"/>
            <a:chExt cx="878349" cy="878349"/>
          </a:xfrm>
        </p:grpSpPr>
        <p:sp>
          <p:nvSpPr>
            <p:cNvPr id="98" name="椭圆 97"/>
            <p:cNvSpPr/>
            <p:nvPr/>
          </p:nvSpPr>
          <p:spPr>
            <a:xfrm>
              <a:off x="3300742" y="531547"/>
              <a:ext cx="878349" cy="878349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>
              <a:off x="3397844" y="628650"/>
              <a:ext cx="684144" cy="684142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>
              <a:off x="3513082" y="743888"/>
              <a:ext cx="453668" cy="453666"/>
            </a:xfrm>
            <a:prstGeom prst="ellipse">
              <a:avLst/>
            </a:prstGeom>
            <a:gradFill>
              <a:gsLst>
                <a:gs pos="0">
                  <a:srgbClr val="0361D3"/>
                </a:gs>
                <a:gs pos="100000">
                  <a:srgbClr val="5AD9FC"/>
                </a:gs>
              </a:gsLst>
              <a:lin ang="5400000" scaled="1"/>
            </a:gradFill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4906389" y="2321262"/>
            <a:ext cx="342776" cy="342776"/>
            <a:chOff x="3300742" y="531547"/>
            <a:chExt cx="878349" cy="878349"/>
          </a:xfrm>
        </p:grpSpPr>
        <p:sp>
          <p:nvSpPr>
            <p:cNvPr id="103" name="椭圆 102"/>
            <p:cNvSpPr/>
            <p:nvPr/>
          </p:nvSpPr>
          <p:spPr>
            <a:xfrm>
              <a:off x="3300742" y="531547"/>
              <a:ext cx="878349" cy="878349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3397844" y="628650"/>
              <a:ext cx="684144" cy="684142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/>
          </p:nvSpPr>
          <p:spPr>
            <a:xfrm>
              <a:off x="3513082" y="743888"/>
              <a:ext cx="453668" cy="453666"/>
            </a:xfrm>
            <a:prstGeom prst="ellipse">
              <a:avLst/>
            </a:prstGeom>
            <a:gradFill>
              <a:gsLst>
                <a:gs pos="0">
                  <a:srgbClr val="0361D3"/>
                </a:gs>
                <a:gs pos="100000">
                  <a:srgbClr val="5AD9FC"/>
                </a:gs>
              </a:gsLst>
              <a:lin ang="5400000" scaled="1"/>
            </a:gradFill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7176386" y="2379182"/>
            <a:ext cx="342776" cy="342776"/>
            <a:chOff x="3300742" y="531547"/>
            <a:chExt cx="878349" cy="878349"/>
          </a:xfrm>
        </p:grpSpPr>
        <p:sp>
          <p:nvSpPr>
            <p:cNvPr id="107" name="椭圆 106"/>
            <p:cNvSpPr/>
            <p:nvPr/>
          </p:nvSpPr>
          <p:spPr>
            <a:xfrm>
              <a:off x="3300742" y="531547"/>
              <a:ext cx="878349" cy="878349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3397844" y="628650"/>
              <a:ext cx="684144" cy="684142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3513082" y="743888"/>
              <a:ext cx="453668" cy="453666"/>
            </a:xfrm>
            <a:prstGeom prst="ellipse">
              <a:avLst/>
            </a:prstGeom>
            <a:gradFill>
              <a:gsLst>
                <a:gs pos="0">
                  <a:srgbClr val="0361D3"/>
                </a:gs>
                <a:gs pos="100000">
                  <a:srgbClr val="5AD9FC"/>
                </a:gs>
              </a:gsLst>
              <a:lin ang="5400000" scaled="1"/>
            </a:gradFill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8577214" y="1890145"/>
            <a:ext cx="342776" cy="342776"/>
            <a:chOff x="3300742" y="531547"/>
            <a:chExt cx="878349" cy="878349"/>
          </a:xfrm>
        </p:grpSpPr>
        <p:sp>
          <p:nvSpPr>
            <p:cNvPr id="111" name="椭圆 110"/>
            <p:cNvSpPr/>
            <p:nvPr/>
          </p:nvSpPr>
          <p:spPr>
            <a:xfrm>
              <a:off x="3300742" y="531547"/>
              <a:ext cx="878349" cy="878349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3397844" y="628650"/>
              <a:ext cx="684144" cy="684142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3513082" y="743888"/>
              <a:ext cx="453668" cy="453666"/>
            </a:xfrm>
            <a:prstGeom prst="ellipse">
              <a:avLst/>
            </a:prstGeom>
            <a:gradFill>
              <a:gsLst>
                <a:gs pos="0">
                  <a:srgbClr val="0361D3"/>
                </a:gs>
                <a:gs pos="100000">
                  <a:srgbClr val="5AD9FC"/>
                </a:gs>
              </a:gsLst>
              <a:lin ang="5400000" scaled="1"/>
            </a:gradFill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9" name="任意多边形: 形状 128"/>
          <p:cNvSpPr/>
          <p:nvPr/>
        </p:nvSpPr>
        <p:spPr>
          <a:xfrm>
            <a:off x="-1" y="6034420"/>
            <a:ext cx="12177077" cy="1156129"/>
          </a:xfrm>
          <a:custGeom>
            <a:avLst/>
            <a:gdLst>
              <a:gd name="connsiteX0" fmla="*/ 1026217 w 12177077"/>
              <a:gd name="connsiteY0" fmla="*/ 74 h 1156129"/>
              <a:gd name="connsiteX1" fmla="*/ 2365830 w 12177077"/>
              <a:gd name="connsiteY1" fmla="*/ 310327 h 1156129"/>
              <a:gd name="connsiteX2" fmla="*/ 3410858 w 12177077"/>
              <a:gd name="connsiteY2" fmla="*/ 63584 h 1156129"/>
              <a:gd name="connsiteX3" fmla="*/ 4876803 w 12177077"/>
              <a:gd name="connsiteY3" fmla="*/ 353870 h 1156129"/>
              <a:gd name="connsiteX4" fmla="*/ 6487887 w 12177077"/>
              <a:gd name="connsiteY4" fmla="*/ 34555 h 1156129"/>
              <a:gd name="connsiteX5" fmla="*/ 7765144 w 12177077"/>
              <a:gd name="connsiteY5" fmla="*/ 397412 h 1156129"/>
              <a:gd name="connsiteX6" fmla="*/ 9158515 w 12177077"/>
              <a:gd name="connsiteY6" fmla="*/ 49070 h 1156129"/>
              <a:gd name="connsiteX7" fmla="*/ 10566401 w 12177077"/>
              <a:gd name="connsiteY7" fmla="*/ 411927 h 1156129"/>
              <a:gd name="connsiteX8" fmla="*/ 11771087 w 12177077"/>
              <a:gd name="connsiteY8" fmla="*/ 78098 h 1156129"/>
              <a:gd name="connsiteX9" fmla="*/ 12079062 w 12177077"/>
              <a:gd name="connsiteY9" fmla="*/ 93974 h 1156129"/>
              <a:gd name="connsiteX10" fmla="*/ 12177077 w 12177077"/>
              <a:gd name="connsiteY10" fmla="*/ 108563 h 1156129"/>
              <a:gd name="connsiteX11" fmla="*/ 12177077 w 12177077"/>
              <a:gd name="connsiteY11" fmla="*/ 1156129 h 1156129"/>
              <a:gd name="connsiteX12" fmla="*/ 0 w 12177077"/>
              <a:gd name="connsiteY12" fmla="*/ 1156129 h 1156129"/>
              <a:gd name="connsiteX13" fmla="*/ 0 w 12177077"/>
              <a:gd name="connsiteY13" fmla="*/ 288586 h 1156129"/>
              <a:gd name="connsiteX14" fmla="*/ 237162 w 12177077"/>
              <a:gd name="connsiteY14" fmla="*/ 194496 h 1156129"/>
              <a:gd name="connsiteX15" fmla="*/ 928915 w 12177077"/>
              <a:gd name="connsiteY15" fmla="*/ 5527 h 1156129"/>
              <a:gd name="connsiteX16" fmla="*/ 1026217 w 12177077"/>
              <a:gd name="connsiteY16" fmla="*/ 74 h 1156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77077" h="1156129">
                <a:moveTo>
                  <a:pt x="1026217" y="74"/>
                </a:moveTo>
                <a:cubicBezTo>
                  <a:pt x="1511556" y="-5472"/>
                  <a:pt x="1978027" y="301256"/>
                  <a:pt x="2365830" y="310327"/>
                </a:cubicBezTo>
                <a:cubicBezTo>
                  <a:pt x="2779487" y="320003"/>
                  <a:pt x="2992363" y="56327"/>
                  <a:pt x="3410858" y="63584"/>
                </a:cubicBezTo>
                <a:cubicBezTo>
                  <a:pt x="3829353" y="70841"/>
                  <a:pt x="4363965" y="358708"/>
                  <a:pt x="4876803" y="353870"/>
                </a:cubicBezTo>
                <a:cubicBezTo>
                  <a:pt x="5389639" y="349032"/>
                  <a:pt x="6006497" y="27298"/>
                  <a:pt x="6487887" y="34555"/>
                </a:cubicBezTo>
                <a:cubicBezTo>
                  <a:pt x="6969277" y="41812"/>
                  <a:pt x="7320039" y="394993"/>
                  <a:pt x="7765144" y="397412"/>
                </a:cubicBezTo>
                <a:cubicBezTo>
                  <a:pt x="8210249" y="399831"/>
                  <a:pt x="8691639" y="46651"/>
                  <a:pt x="9158515" y="49070"/>
                </a:cubicBezTo>
                <a:cubicBezTo>
                  <a:pt x="9625391" y="51489"/>
                  <a:pt x="10130972" y="407089"/>
                  <a:pt x="10566401" y="411927"/>
                </a:cubicBezTo>
                <a:cubicBezTo>
                  <a:pt x="11001830" y="416765"/>
                  <a:pt x="11384039" y="87774"/>
                  <a:pt x="11771087" y="78098"/>
                </a:cubicBezTo>
                <a:cubicBezTo>
                  <a:pt x="11867849" y="75679"/>
                  <a:pt x="11972775" y="81425"/>
                  <a:pt x="12079062" y="93974"/>
                </a:cubicBezTo>
                <a:lnTo>
                  <a:pt x="12177077" y="108563"/>
                </a:lnTo>
                <a:lnTo>
                  <a:pt x="12177077" y="1156129"/>
                </a:lnTo>
                <a:lnTo>
                  <a:pt x="0" y="1156129"/>
                </a:lnTo>
                <a:lnTo>
                  <a:pt x="0" y="288586"/>
                </a:lnTo>
                <a:lnTo>
                  <a:pt x="237162" y="194496"/>
                </a:lnTo>
                <a:cubicBezTo>
                  <a:pt x="485436" y="101231"/>
                  <a:pt x="733880" y="25484"/>
                  <a:pt x="928915" y="5527"/>
                </a:cubicBezTo>
                <a:cubicBezTo>
                  <a:pt x="961421" y="2201"/>
                  <a:pt x="993861" y="444"/>
                  <a:pt x="1026217" y="74"/>
                </a:cubicBezTo>
                <a:close/>
              </a:path>
            </a:pathLst>
          </a:custGeom>
          <a:gradFill flip="none" rotWithShape="1">
            <a:gsLst>
              <a:gs pos="0">
                <a:srgbClr val="5AD9FC">
                  <a:alpha val="0"/>
                </a:srgbClr>
              </a:gs>
              <a:gs pos="100000">
                <a:srgbClr val="0361D3">
                  <a:alpha val="34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/>
              <a:ea typeface="微软雅黑"/>
            </a:endParaRPr>
          </a:p>
        </p:txBody>
      </p:sp>
      <p:sp>
        <p:nvSpPr>
          <p:cNvPr id="130" name="任意多边形: 形状 129"/>
          <p:cNvSpPr/>
          <p:nvPr/>
        </p:nvSpPr>
        <p:spPr>
          <a:xfrm>
            <a:off x="-1" y="6150818"/>
            <a:ext cx="12177077" cy="1156129"/>
          </a:xfrm>
          <a:custGeom>
            <a:avLst/>
            <a:gdLst>
              <a:gd name="connsiteX0" fmla="*/ 1026217 w 12177077"/>
              <a:gd name="connsiteY0" fmla="*/ 74 h 1156129"/>
              <a:gd name="connsiteX1" fmla="*/ 2365830 w 12177077"/>
              <a:gd name="connsiteY1" fmla="*/ 310327 h 1156129"/>
              <a:gd name="connsiteX2" fmla="*/ 3410858 w 12177077"/>
              <a:gd name="connsiteY2" fmla="*/ 63584 h 1156129"/>
              <a:gd name="connsiteX3" fmla="*/ 4876803 w 12177077"/>
              <a:gd name="connsiteY3" fmla="*/ 353870 h 1156129"/>
              <a:gd name="connsiteX4" fmla="*/ 6487887 w 12177077"/>
              <a:gd name="connsiteY4" fmla="*/ 34555 h 1156129"/>
              <a:gd name="connsiteX5" fmla="*/ 7765144 w 12177077"/>
              <a:gd name="connsiteY5" fmla="*/ 397412 h 1156129"/>
              <a:gd name="connsiteX6" fmla="*/ 9158515 w 12177077"/>
              <a:gd name="connsiteY6" fmla="*/ 49070 h 1156129"/>
              <a:gd name="connsiteX7" fmla="*/ 10566401 w 12177077"/>
              <a:gd name="connsiteY7" fmla="*/ 411927 h 1156129"/>
              <a:gd name="connsiteX8" fmla="*/ 11771087 w 12177077"/>
              <a:gd name="connsiteY8" fmla="*/ 78098 h 1156129"/>
              <a:gd name="connsiteX9" fmla="*/ 12079062 w 12177077"/>
              <a:gd name="connsiteY9" fmla="*/ 93974 h 1156129"/>
              <a:gd name="connsiteX10" fmla="*/ 12177077 w 12177077"/>
              <a:gd name="connsiteY10" fmla="*/ 108563 h 1156129"/>
              <a:gd name="connsiteX11" fmla="*/ 12177077 w 12177077"/>
              <a:gd name="connsiteY11" fmla="*/ 1156129 h 1156129"/>
              <a:gd name="connsiteX12" fmla="*/ 0 w 12177077"/>
              <a:gd name="connsiteY12" fmla="*/ 1156129 h 1156129"/>
              <a:gd name="connsiteX13" fmla="*/ 0 w 12177077"/>
              <a:gd name="connsiteY13" fmla="*/ 288586 h 1156129"/>
              <a:gd name="connsiteX14" fmla="*/ 237162 w 12177077"/>
              <a:gd name="connsiteY14" fmla="*/ 194496 h 1156129"/>
              <a:gd name="connsiteX15" fmla="*/ 928915 w 12177077"/>
              <a:gd name="connsiteY15" fmla="*/ 5527 h 1156129"/>
              <a:gd name="connsiteX16" fmla="*/ 1026217 w 12177077"/>
              <a:gd name="connsiteY16" fmla="*/ 74 h 1156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77077" h="1156129">
                <a:moveTo>
                  <a:pt x="1026217" y="74"/>
                </a:moveTo>
                <a:cubicBezTo>
                  <a:pt x="1511556" y="-5472"/>
                  <a:pt x="1978027" y="301256"/>
                  <a:pt x="2365830" y="310327"/>
                </a:cubicBezTo>
                <a:cubicBezTo>
                  <a:pt x="2779487" y="320003"/>
                  <a:pt x="2992363" y="56327"/>
                  <a:pt x="3410858" y="63584"/>
                </a:cubicBezTo>
                <a:cubicBezTo>
                  <a:pt x="3829353" y="70841"/>
                  <a:pt x="4363965" y="358708"/>
                  <a:pt x="4876803" y="353870"/>
                </a:cubicBezTo>
                <a:cubicBezTo>
                  <a:pt x="5389639" y="349032"/>
                  <a:pt x="6006497" y="27298"/>
                  <a:pt x="6487887" y="34555"/>
                </a:cubicBezTo>
                <a:cubicBezTo>
                  <a:pt x="6969277" y="41812"/>
                  <a:pt x="7320039" y="394993"/>
                  <a:pt x="7765144" y="397412"/>
                </a:cubicBezTo>
                <a:cubicBezTo>
                  <a:pt x="8210249" y="399831"/>
                  <a:pt x="8691639" y="46651"/>
                  <a:pt x="9158515" y="49070"/>
                </a:cubicBezTo>
                <a:cubicBezTo>
                  <a:pt x="9625391" y="51489"/>
                  <a:pt x="10130972" y="407089"/>
                  <a:pt x="10566401" y="411927"/>
                </a:cubicBezTo>
                <a:cubicBezTo>
                  <a:pt x="11001830" y="416765"/>
                  <a:pt x="11384039" y="87774"/>
                  <a:pt x="11771087" y="78098"/>
                </a:cubicBezTo>
                <a:cubicBezTo>
                  <a:pt x="11867849" y="75679"/>
                  <a:pt x="11972775" y="81425"/>
                  <a:pt x="12079062" y="93974"/>
                </a:cubicBezTo>
                <a:lnTo>
                  <a:pt x="12177077" y="108563"/>
                </a:lnTo>
                <a:lnTo>
                  <a:pt x="12177077" y="1156129"/>
                </a:lnTo>
                <a:lnTo>
                  <a:pt x="0" y="1156129"/>
                </a:lnTo>
                <a:lnTo>
                  <a:pt x="0" y="288586"/>
                </a:lnTo>
                <a:lnTo>
                  <a:pt x="237162" y="194496"/>
                </a:lnTo>
                <a:cubicBezTo>
                  <a:pt x="485436" y="101231"/>
                  <a:pt x="733880" y="25484"/>
                  <a:pt x="928915" y="5527"/>
                </a:cubicBezTo>
                <a:cubicBezTo>
                  <a:pt x="961421" y="2201"/>
                  <a:pt x="993861" y="444"/>
                  <a:pt x="1026217" y="74"/>
                </a:cubicBezTo>
                <a:close/>
              </a:path>
            </a:pathLst>
          </a:custGeom>
          <a:gradFill flip="none" rotWithShape="1">
            <a:gsLst>
              <a:gs pos="0">
                <a:srgbClr val="5AD9FC">
                  <a:alpha val="0"/>
                </a:srgbClr>
              </a:gs>
              <a:gs pos="100000">
                <a:srgbClr val="0361D3">
                  <a:alpha val="34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/>
              <a:ea typeface="微软雅黑"/>
            </a:endParaRPr>
          </a:p>
        </p:txBody>
      </p:sp>
      <p:sp>
        <p:nvSpPr>
          <p:cNvPr id="131" name="任意多边形: 形状 130"/>
          <p:cNvSpPr/>
          <p:nvPr/>
        </p:nvSpPr>
        <p:spPr>
          <a:xfrm>
            <a:off x="-1" y="6267440"/>
            <a:ext cx="12177077" cy="1156129"/>
          </a:xfrm>
          <a:custGeom>
            <a:avLst/>
            <a:gdLst>
              <a:gd name="connsiteX0" fmla="*/ 1026217 w 12177077"/>
              <a:gd name="connsiteY0" fmla="*/ 74 h 1156129"/>
              <a:gd name="connsiteX1" fmla="*/ 2365830 w 12177077"/>
              <a:gd name="connsiteY1" fmla="*/ 310327 h 1156129"/>
              <a:gd name="connsiteX2" fmla="*/ 3410858 w 12177077"/>
              <a:gd name="connsiteY2" fmla="*/ 63584 h 1156129"/>
              <a:gd name="connsiteX3" fmla="*/ 4876803 w 12177077"/>
              <a:gd name="connsiteY3" fmla="*/ 353870 h 1156129"/>
              <a:gd name="connsiteX4" fmla="*/ 6487887 w 12177077"/>
              <a:gd name="connsiteY4" fmla="*/ 34555 h 1156129"/>
              <a:gd name="connsiteX5" fmla="*/ 7765144 w 12177077"/>
              <a:gd name="connsiteY5" fmla="*/ 397412 h 1156129"/>
              <a:gd name="connsiteX6" fmla="*/ 9158515 w 12177077"/>
              <a:gd name="connsiteY6" fmla="*/ 49070 h 1156129"/>
              <a:gd name="connsiteX7" fmla="*/ 10566401 w 12177077"/>
              <a:gd name="connsiteY7" fmla="*/ 411927 h 1156129"/>
              <a:gd name="connsiteX8" fmla="*/ 11771087 w 12177077"/>
              <a:gd name="connsiteY8" fmla="*/ 78098 h 1156129"/>
              <a:gd name="connsiteX9" fmla="*/ 12079062 w 12177077"/>
              <a:gd name="connsiteY9" fmla="*/ 93974 h 1156129"/>
              <a:gd name="connsiteX10" fmla="*/ 12177077 w 12177077"/>
              <a:gd name="connsiteY10" fmla="*/ 108563 h 1156129"/>
              <a:gd name="connsiteX11" fmla="*/ 12177077 w 12177077"/>
              <a:gd name="connsiteY11" fmla="*/ 1156129 h 1156129"/>
              <a:gd name="connsiteX12" fmla="*/ 0 w 12177077"/>
              <a:gd name="connsiteY12" fmla="*/ 1156129 h 1156129"/>
              <a:gd name="connsiteX13" fmla="*/ 0 w 12177077"/>
              <a:gd name="connsiteY13" fmla="*/ 288586 h 1156129"/>
              <a:gd name="connsiteX14" fmla="*/ 237162 w 12177077"/>
              <a:gd name="connsiteY14" fmla="*/ 194496 h 1156129"/>
              <a:gd name="connsiteX15" fmla="*/ 928915 w 12177077"/>
              <a:gd name="connsiteY15" fmla="*/ 5527 h 1156129"/>
              <a:gd name="connsiteX16" fmla="*/ 1026217 w 12177077"/>
              <a:gd name="connsiteY16" fmla="*/ 74 h 1156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77077" h="1156129">
                <a:moveTo>
                  <a:pt x="1026217" y="74"/>
                </a:moveTo>
                <a:cubicBezTo>
                  <a:pt x="1511556" y="-5472"/>
                  <a:pt x="1978027" y="301256"/>
                  <a:pt x="2365830" y="310327"/>
                </a:cubicBezTo>
                <a:cubicBezTo>
                  <a:pt x="2779487" y="320003"/>
                  <a:pt x="2992363" y="56327"/>
                  <a:pt x="3410858" y="63584"/>
                </a:cubicBezTo>
                <a:cubicBezTo>
                  <a:pt x="3829353" y="70841"/>
                  <a:pt x="4363965" y="358708"/>
                  <a:pt x="4876803" y="353870"/>
                </a:cubicBezTo>
                <a:cubicBezTo>
                  <a:pt x="5389639" y="349032"/>
                  <a:pt x="6006497" y="27298"/>
                  <a:pt x="6487887" y="34555"/>
                </a:cubicBezTo>
                <a:cubicBezTo>
                  <a:pt x="6969277" y="41812"/>
                  <a:pt x="7320039" y="394993"/>
                  <a:pt x="7765144" y="397412"/>
                </a:cubicBezTo>
                <a:cubicBezTo>
                  <a:pt x="8210249" y="399831"/>
                  <a:pt x="8691639" y="46651"/>
                  <a:pt x="9158515" y="49070"/>
                </a:cubicBezTo>
                <a:cubicBezTo>
                  <a:pt x="9625391" y="51489"/>
                  <a:pt x="10130972" y="407089"/>
                  <a:pt x="10566401" y="411927"/>
                </a:cubicBezTo>
                <a:cubicBezTo>
                  <a:pt x="11001830" y="416765"/>
                  <a:pt x="11384039" y="87774"/>
                  <a:pt x="11771087" y="78098"/>
                </a:cubicBezTo>
                <a:cubicBezTo>
                  <a:pt x="11867849" y="75679"/>
                  <a:pt x="11972775" y="81425"/>
                  <a:pt x="12079062" y="93974"/>
                </a:cubicBezTo>
                <a:lnTo>
                  <a:pt x="12177077" y="108563"/>
                </a:lnTo>
                <a:lnTo>
                  <a:pt x="12177077" y="1156129"/>
                </a:lnTo>
                <a:lnTo>
                  <a:pt x="0" y="1156129"/>
                </a:lnTo>
                <a:lnTo>
                  <a:pt x="0" y="288586"/>
                </a:lnTo>
                <a:lnTo>
                  <a:pt x="237162" y="194496"/>
                </a:lnTo>
                <a:cubicBezTo>
                  <a:pt x="485436" y="101231"/>
                  <a:pt x="733880" y="25484"/>
                  <a:pt x="928915" y="5527"/>
                </a:cubicBezTo>
                <a:cubicBezTo>
                  <a:pt x="961421" y="2201"/>
                  <a:pt x="993861" y="444"/>
                  <a:pt x="1026217" y="74"/>
                </a:cubicBezTo>
                <a:close/>
              </a:path>
            </a:pathLst>
          </a:custGeom>
          <a:gradFill flip="none" rotWithShape="1">
            <a:gsLst>
              <a:gs pos="0">
                <a:srgbClr val="5AD9FC">
                  <a:alpha val="0"/>
                </a:srgbClr>
              </a:gs>
              <a:gs pos="100000">
                <a:srgbClr val="0361D3">
                  <a:alpha val="34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  <a:latin typeface="Arial" panose="020B0604020202020204"/>
              <a:ea typeface="微软雅黑"/>
            </a:endParaRPr>
          </a:p>
        </p:txBody>
      </p:sp>
      <p:cxnSp>
        <p:nvCxnSpPr>
          <p:cNvPr id="133" name="直接连接符 132"/>
          <p:cNvCxnSpPr/>
          <p:nvPr/>
        </p:nvCxnSpPr>
        <p:spPr>
          <a:xfrm flipH="1">
            <a:off x="4999324" y="467446"/>
            <a:ext cx="982902" cy="982902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4" name="直接连接符 133"/>
          <p:cNvCxnSpPr/>
          <p:nvPr/>
        </p:nvCxnSpPr>
        <p:spPr>
          <a:xfrm flipH="1">
            <a:off x="6303590" y="622817"/>
            <a:ext cx="1221056" cy="1221056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5" name="直接连接符 134"/>
          <p:cNvCxnSpPr/>
          <p:nvPr/>
        </p:nvCxnSpPr>
        <p:spPr>
          <a:xfrm flipH="1">
            <a:off x="9427163" y="183672"/>
            <a:ext cx="982902" cy="982902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6" name="直接连接符 135"/>
          <p:cNvCxnSpPr/>
          <p:nvPr/>
        </p:nvCxnSpPr>
        <p:spPr>
          <a:xfrm flipH="1">
            <a:off x="8321990" y="866509"/>
            <a:ext cx="415877" cy="415877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7" name="直接连接符 136"/>
          <p:cNvCxnSpPr/>
          <p:nvPr/>
        </p:nvCxnSpPr>
        <p:spPr>
          <a:xfrm flipH="1">
            <a:off x="2989748" y="1074447"/>
            <a:ext cx="700873" cy="700873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8" name="直接连接符 137"/>
          <p:cNvCxnSpPr/>
          <p:nvPr/>
        </p:nvCxnSpPr>
        <p:spPr>
          <a:xfrm flipH="1">
            <a:off x="3524081" y="4300767"/>
            <a:ext cx="680060" cy="680060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9" name="直接连接符 138"/>
          <p:cNvCxnSpPr/>
          <p:nvPr/>
        </p:nvCxnSpPr>
        <p:spPr>
          <a:xfrm flipH="1">
            <a:off x="5720118" y="3777520"/>
            <a:ext cx="982902" cy="982902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0" name="直接连接符 139"/>
          <p:cNvCxnSpPr/>
          <p:nvPr/>
        </p:nvCxnSpPr>
        <p:spPr>
          <a:xfrm flipH="1">
            <a:off x="7384314" y="3689349"/>
            <a:ext cx="603542" cy="603542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6" name="直接连接符 145"/>
          <p:cNvCxnSpPr/>
          <p:nvPr/>
        </p:nvCxnSpPr>
        <p:spPr>
          <a:xfrm flipH="1">
            <a:off x="9427163" y="4524722"/>
            <a:ext cx="612884" cy="612884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000"/>
                            </p:stCondLst>
                            <p:childTnLst>
                              <p:par>
                                <p:cTn id="134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129" grpId="0" animBg="1"/>
      <p:bldP spid="130" grpId="0" animBg="1"/>
      <p:bldP spid="13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330395"/>
            <a:ext cx="952409" cy="1055710"/>
            <a:chOff x="-1" y="1447994"/>
            <a:chExt cx="2805034" cy="3109278"/>
          </a:xfrm>
        </p:grpSpPr>
        <p:sp>
          <p:nvSpPr>
            <p:cNvPr id="3" name="等腰三角形 2"/>
            <p:cNvSpPr/>
            <p:nvPr/>
          </p:nvSpPr>
          <p:spPr>
            <a:xfrm rot="5400000">
              <a:off x="1494447" y="1952797"/>
              <a:ext cx="1407667" cy="1213505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4" name="等腰三角形 3"/>
            <p:cNvSpPr/>
            <p:nvPr/>
          </p:nvSpPr>
          <p:spPr>
            <a:xfrm rot="5400000">
              <a:off x="1071974" y="2824215"/>
              <a:ext cx="1861431" cy="1604683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 rot="5400000">
              <a:off x="666283" y="1922036"/>
              <a:ext cx="573627" cy="494506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5400000">
              <a:off x="25871" y="2603510"/>
              <a:ext cx="1757001" cy="1514655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8" name="等腰三角形 7"/>
            <p:cNvSpPr/>
            <p:nvPr/>
          </p:nvSpPr>
          <p:spPr>
            <a:xfrm rot="5400000">
              <a:off x="-123297" y="1571295"/>
              <a:ext cx="1787853" cy="1541252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-41147" y="2301117"/>
              <a:ext cx="596655" cy="514358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-50998" y="3868826"/>
              <a:ext cx="739443" cy="637450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216193" y="468831"/>
            <a:ext cx="482600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dirty="0">
                <a:solidFill>
                  <a:srgbClr val="FFFFFF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骨龄计算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锐字锐线梦想黑简1.0" panose="02010604000000000000" pitchFamily="2" charset="-122"/>
              <a:ea typeface="锐字锐线梦想黑简1.0" panose="02010604000000000000" pitchFamily="2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3416530" y="575300"/>
            <a:ext cx="168045" cy="168045"/>
            <a:chOff x="3300742" y="531547"/>
            <a:chExt cx="878349" cy="878349"/>
          </a:xfrm>
        </p:grpSpPr>
        <p:sp>
          <p:nvSpPr>
            <p:cNvPr id="35" name="椭圆 34"/>
            <p:cNvSpPr/>
            <p:nvPr/>
          </p:nvSpPr>
          <p:spPr>
            <a:xfrm>
              <a:off x="3300742" y="531547"/>
              <a:ext cx="878349" cy="878349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397844" y="628650"/>
              <a:ext cx="684144" cy="684142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3513082" y="743888"/>
              <a:ext cx="453668" cy="453666"/>
            </a:xfrm>
            <a:prstGeom prst="ellipse">
              <a:avLst/>
            </a:prstGeom>
            <a:gradFill>
              <a:gsLst>
                <a:gs pos="0">
                  <a:srgbClr val="0361D3"/>
                </a:gs>
                <a:gs pos="100000">
                  <a:srgbClr val="5AD9FC"/>
                </a:gs>
              </a:gsLst>
              <a:lin ang="5400000" scaled="1"/>
            </a:gradFill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079855" y="791024"/>
            <a:ext cx="168045" cy="168045"/>
            <a:chOff x="3300742" y="531547"/>
            <a:chExt cx="878349" cy="878349"/>
          </a:xfrm>
        </p:grpSpPr>
        <p:sp>
          <p:nvSpPr>
            <p:cNvPr id="39" name="椭圆 38"/>
            <p:cNvSpPr/>
            <p:nvPr/>
          </p:nvSpPr>
          <p:spPr>
            <a:xfrm>
              <a:off x="3300742" y="531547"/>
              <a:ext cx="878349" cy="878349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397844" y="628650"/>
              <a:ext cx="684144" cy="684142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3513082" y="743888"/>
              <a:ext cx="453668" cy="453666"/>
            </a:xfrm>
            <a:prstGeom prst="ellipse">
              <a:avLst/>
            </a:prstGeom>
            <a:gradFill>
              <a:gsLst>
                <a:gs pos="0">
                  <a:srgbClr val="0361D3"/>
                </a:gs>
                <a:gs pos="100000">
                  <a:srgbClr val="5AD9FC"/>
                </a:gs>
              </a:gsLst>
              <a:lin ang="5400000" scaled="1"/>
            </a:gradFill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</p:grpSp>
      <p:cxnSp>
        <p:nvCxnSpPr>
          <p:cNvPr id="42" name="直接连接符 41"/>
          <p:cNvCxnSpPr/>
          <p:nvPr/>
        </p:nvCxnSpPr>
        <p:spPr>
          <a:xfrm flipH="1">
            <a:off x="3819306" y="710604"/>
            <a:ext cx="178924" cy="178925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2938521" y="387606"/>
            <a:ext cx="207937" cy="207938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直接连接符 44"/>
          <p:cNvCxnSpPr/>
          <p:nvPr/>
        </p:nvCxnSpPr>
        <p:spPr>
          <a:xfrm flipH="1">
            <a:off x="1878241" y="710604"/>
            <a:ext cx="113257" cy="113259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直接连接符 46"/>
          <p:cNvCxnSpPr/>
          <p:nvPr/>
        </p:nvCxnSpPr>
        <p:spPr>
          <a:xfrm flipH="1">
            <a:off x="2654821" y="930938"/>
            <a:ext cx="113257" cy="113259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直接连接符 47"/>
          <p:cNvCxnSpPr/>
          <p:nvPr/>
        </p:nvCxnSpPr>
        <p:spPr>
          <a:xfrm flipH="1">
            <a:off x="1507058" y="976290"/>
            <a:ext cx="113257" cy="113259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878241" y="6407976"/>
            <a:ext cx="8855856" cy="0"/>
          </a:xfrm>
          <a:prstGeom prst="line">
            <a:avLst/>
          </a:prstGeom>
          <a:noFill/>
          <a:ln w="6350">
            <a:gradFill flip="none" rotWithShape="1">
              <a:gsLst>
                <a:gs pos="0">
                  <a:srgbClr val="0361D3">
                    <a:alpha val="72000"/>
                  </a:srgbClr>
                </a:gs>
                <a:gs pos="100000">
                  <a:srgbClr val="5AD9FC">
                    <a:alpha val="75000"/>
                  </a:srgbClr>
                </a:gs>
              </a:gsLst>
              <a:lin ang="0" scaled="1"/>
              <a:tileRect/>
            </a:gradFill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48" y="1399542"/>
            <a:ext cx="3247655" cy="4031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998230" y="930938"/>
            <a:ext cx="8005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骨龄（骨骼年龄），需要借助于骨骼</a:t>
            </a:r>
            <a:r>
              <a:rPr lang="en-US" altLang="zh-CN" dirty="0">
                <a:solidFill>
                  <a:schemeClr val="bg1"/>
                </a:solidFill>
              </a:rPr>
              <a:t>X</a:t>
            </a:r>
            <a:r>
              <a:rPr lang="zh-CN" altLang="en-US" dirty="0">
                <a:solidFill>
                  <a:schemeClr val="bg1"/>
                </a:solidFill>
              </a:rPr>
              <a:t>光像来确定。通常要拍摄左手手腕部位的</a:t>
            </a:r>
            <a:r>
              <a:rPr lang="en-US" altLang="zh-CN" dirty="0">
                <a:solidFill>
                  <a:schemeClr val="bg1"/>
                </a:solidFill>
              </a:rPr>
              <a:t>X</a:t>
            </a:r>
            <a:r>
              <a:rPr lang="zh-CN" altLang="en-US" dirty="0">
                <a:solidFill>
                  <a:schemeClr val="bg1"/>
                </a:solidFill>
              </a:rPr>
              <a:t>光片，医生通过</a:t>
            </a:r>
            <a:r>
              <a:rPr lang="en-US" altLang="zh-CN" dirty="0">
                <a:solidFill>
                  <a:schemeClr val="bg1"/>
                </a:solidFill>
              </a:rPr>
              <a:t>X</a:t>
            </a:r>
            <a:r>
              <a:rPr lang="zh-CN" altLang="en-US" dirty="0">
                <a:solidFill>
                  <a:schemeClr val="bg1"/>
                </a:solidFill>
              </a:rPr>
              <a:t>光片观察来确定骨龄。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在</a:t>
            </a:r>
            <a:r>
              <a:rPr lang="en-US" altLang="zh-CN" dirty="0">
                <a:solidFill>
                  <a:schemeClr val="bg1"/>
                </a:solidFill>
              </a:rPr>
              <a:t>2006</a:t>
            </a:r>
            <a:r>
              <a:rPr lang="zh-CN" altLang="en-US" dirty="0">
                <a:solidFill>
                  <a:schemeClr val="bg1"/>
                </a:solidFill>
              </a:rPr>
              <a:t>年，</a:t>
            </a:r>
            <a:r>
              <a:rPr lang="en-US" altLang="zh-CN" dirty="0">
                <a:solidFill>
                  <a:schemeClr val="bg1"/>
                </a:solidFill>
              </a:rPr>
              <a:t>《</a:t>
            </a:r>
            <a:r>
              <a:rPr lang="zh-CN" altLang="en-US" dirty="0">
                <a:solidFill>
                  <a:schemeClr val="bg1"/>
                </a:solidFill>
              </a:rPr>
              <a:t>中华</a:t>
            </a:r>
            <a:r>
              <a:rPr lang="en-US" altLang="zh-CN" dirty="0">
                <a:solidFill>
                  <a:schemeClr val="bg1"/>
                </a:solidFill>
              </a:rPr>
              <a:t>05》</a:t>
            </a:r>
            <a:r>
              <a:rPr lang="zh-CN" altLang="en-US" dirty="0">
                <a:solidFill>
                  <a:schemeClr val="bg1"/>
                </a:solidFill>
              </a:rPr>
              <a:t>中推荐使用</a:t>
            </a:r>
            <a:r>
              <a:rPr lang="en-US" altLang="zh-CN" dirty="0">
                <a:solidFill>
                  <a:schemeClr val="bg1"/>
                </a:solidFill>
              </a:rPr>
              <a:t>RUS-CHN</a:t>
            </a:r>
            <a:r>
              <a:rPr lang="zh-CN" altLang="en-US" dirty="0">
                <a:solidFill>
                  <a:schemeClr val="bg1"/>
                </a:solidFill>
              </a:rPr>
              <a:t>计分法。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439" y="2131267"/>
            <a:ext cx="5629494" cy="419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conveyor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330395"/>
            <a:ext cx="952409" cy="1055710"/>
            <a:chOff x="-1" y="1447994"/>
            <a:chExt cx="2805034" cy="3109278"/>
          </a:xfrm>
        </p:grpSpPr>
        <p:sp>
          <p:nvSpPr>
            <p:cNvPr id="3" name="等腰三角形 2"/>
            <p:cNvSpPr/>
            <p:nvPr/>
          </p:nvSpPr>
          <p:spPr>
            <a:xfrm rot="5400000">
              <a:off x="1494447" y="1952797"/>
              <a:ext cx="1407667" cy="1213505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4" name="等腰三角形 3"/>
            <p:cNvSpPr/>
            <p:nvPr/>
          </p:nvSpPr>
          <p:spPr>
            <a:xfrm rot="5400000">
              <a:off x="1071974" y="2824215"/>
              <a:ext cx="1861431" cy="1604683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 rot="5400000">
              <a:off x="666283" y="1922036"/>
              <a:ext cx="573627" cy="494506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5400000">
              <a:off x="25871" y="2603510"/>
              <a:ext cx="1757001" cy="1514655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8" name="等腰三角形 7"/>
            <p:cNvSpPr/>
            <p:nvPr/>
          </p:nvSpPr>
          <p:spPr>
            <a:xfrm rot="5400000">
              <a:off x="-123297" y="1571295"/>
              <a:ext cx="1787853" cy="1541252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-41147" y="2301117"/>
              <a:ext cx="596655" cy="514358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-50998" y="3868826"/>
              <a:ext cx="739443" cy="637450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216193" y="468831"/>
            <a:ext cx="482600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锐字锐线梦想黑简1.0" panose="02010604000000000000" pitchFamily="2" charset="-122"/>
                <a:ea typeface="锐字锐线梦想黑简1.0" panose="02010604000000000000" pitchFamily="2" charset="-122"/>
                <a:cs typeface="+mn-cs"/>
              </a:rPr>
              <a:t>检测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锐字锐线梦想黑简1.0" panose="02010604000000000000" pitchFamily="2" charset="-122"/>
                <a:ea typeface="锐字锐线梦想黑简1.0" panose="02010604000000000000" pitchFamily="2" charset="-122"/>
                <a:cs typeface="+mn-cs"/>
              </a:rPr>
              <a:t>+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锐字锐线梦想黑简1.0" panose="02010604000000000000" pitchFamily="2" charset="-122"/>
                <a:ea typeface="锐字锐线梦想黑简1.0" panose="02010604000000000000" pitchFamily="2" charset="-122"/>
                <a:cs typeface="+mn-cs"/>
              </a:rPr>
              <a:t>分类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3416530" y="575300"/>
            <a:ext cx="168045" cy="168045"/>
            <a:chOff x="3300742" y="531547"/>
            <a:chExt cx="878349" cy="878349"/>
          </a:xfrm>
        </p:grpSpPr>
        <p:sp>
          <p:nvSpPr>
            <p:cNvPr id="35" name="椭圆 34"/>
            <p:cNvSpPr/>
            <p:nvPr/>
          </p:nvSpPr>
          <p:spPr>
            <a:xfrm>
              <a:off x="3300742" y="531547"/>
              <a:ext cx="878349" cy="878349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397844" y="628650"/>
              <a:ext cx="684144" cy="684142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3513082" y="743888"/>
              <a:ext cx="453668" cy="453666"/>
            </a:xfrm>
            <a:prstGeom prst="ellipse">
              <a:avLst/>
            </a:prstGeom>
            <a:gradFill>
              <a:gsLst>
                <a:gs pos="0">
                  <a:srgbClr val="0361D3"/>
                </a:gs>
                <a:gs pos="100000">
                  <a:srgbClr val="5AD9FC"/>
                </a:gs>
              </a:gsLst>
              <a:lin ang="5400000" scaled="1"/>
            </a:gradFill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079855" y="791024"/>
            <a:ext cx="168045" cy="168045"/>
            <a:chOff x="3300742" y="531547"/>
            <a:chExt cx="878349" cy="878349"/>
          </a:xfrm>
        </p:grpSpPr>
        <p:sp>
          <p:nvSpPr>
            <p:cNvPr id="39" name="椭圆 38"/>
            <p:cNvSpPr/>
            <p:nvPr/>
          </p:nvSpPr>
          <p:spPr>
            <a:xfrm>
              <a:off x="3300742" y="531547"/>
              <a:ext cx="878349" cy="878349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397844" y="628650"/>
              <a:ext cx="684144" cy="684142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3513082" y="743888"/>
              <a:ext cx="453668" cy="453666"/>
            </a:xfrm>
            <a:prstGeom prst="ellipse">
              <a:avLst/>
            </a:prstGeom>
            <a:gradFill>
              <a:gsLst>
                <a:gs pos="0">
                  <a:srgbClr val="0361D3"/>
                </a:gs>
                <a:gs pos="100000">
                  <a:srgbClr val="5AD9FC"/>
                </a:gs>
              </a:gsLst>
              <a:lin ang="5400000" scaled="1"/>
            </a:gradFill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</p:grpSp>
      <p:cxnSp>
        <p:nvCxnSpPr>
          <p:cNvPr id="42" name="直接连接符 41"/>
          <p:cNvCxnSpPr/>
          <p:nvPr/>
        </p:nvCxnSpPr>
        <p:spPr>
          <a:xfrm flipH="1">
            <a:off x="3819306" y="710604"/>
            <a:ext cx="178924" cy="178925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2938521" y="387606"/>
            <a:ext cx="207937" cy="207938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直接连接符 44"/>
          <p:cNvCxnSpPr/>
          <p:nvPr/>
        </p:nvCxnSpPr>
        <p:spPr>
          <a:xfrm flipH="1">
            <a:off x="1878241" y="710604"/>
            <a:ext cx="113257" cy="113259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直接连接符 46"/>
          <p:cNvCxnSpPr/>
          <p:nvPr/>
        </p:nvCxnSpPr>
        <p:spPr>
          <a:xfrm flipH="1">
            <a:off x="2654821" y="930938"/>
            <a:ext cx="113257" cy="113259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直接连接符 47"/>
          <p:cNvCxnSpPr/>
          <p:nvPr/>
        </p:nvCxnSpPr>
        <p:spPr>
          <a:xfrm flipH="1">
            <a:off x="1507058" y="976290"/>
            <a:ext cx="113257" cy="113259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098" name="Picture 2" descr="D:\pythonproject\yolov5-master\runs\detect\exp41\20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8399" y="1385454"/>
            <a:ext cx="1903673" cy="257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D:\pythonproject\yolov5-master\runs\detect\exp33\20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527" y="1386106"/>
            <a:ext cx="1934443" cy="261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:\dataset\voc_bone\VOCdevkit\VOC2007\test\200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10" y="1386106"/>
            <a:ext cx="1934443" cy="261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右箭头 10"/>
          <p:cNvSpPr/>
          <p:nvPr/>
        </p:nvSpPr>
        <p:spPr>
          <a:xfrm>
            <a:off x="2459570" y="2364297"/>
            <a:ext cx="2018779" cy="1083733"/>
          </a:xfrm>
          <a:prstGeom prst="rightArrow">
            <a:avLst/>
          </a:prstGeom>
          <a:solidFill>
            <a:srgbClr val="FF9409"/>
          </a:solidFill>
          <a:ln>
            <a:solidFill>
              <a:srgbClr val="FF9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1.YOLO</a:t>
            </a:r>
            <a:r>
              <a:rPr lang="zh-CN" altLang="en-US" dirty="0"/>
              <a:t>检测</a:t>
            </a:r>
          </a:p>
        </p:txBody>
      </p:sp>
      <p:sp>
        <p:nvSpPr>
          <p:cNvPr id="53" name="右箭头 52"/>
          <p:cNvSpPr/>
          <p:nvPr/>
        </p:nvSpPr>
        <p:spPr>
          <a:xfrm>
            <a:off x="7375420" y="2252525"/>
            <a:ext cx="2018779" cy="1083733"/>
          </a:xfrm>
          <a:prstGeom prst="rightArrow">
            <a:avLst/>
          </a:prstGeom>
          <a:solidFill>
            <a:srgbClr val="FF9409"/>
          </a:solidFill>
          <a:ln>
            <a:solidFill>
              <a:srgbClr val="FF9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2.</a:t>
            </a:r>
            <a:r>
              <a:rPr lang="zh-CN" altLang="en-US" dirty="0"/>
              <a:t>筛选关节</a:t>
            </a:r>
          </a:p>
        </p:txBody>
      </p:sp>
      <p:sp>
        <p:nvSpPr>
          <p:cNvPr id="13" name="圆角右箭头 12"/>
          <p:cNvSpPr/>
          <p:nvPr/>
        </p:nvSpPr>
        <p:spPr>
          <a:xfrm flipH="1" flipV="1">
            <a:off x="9330266" y="4351866"/>
            <a:ext cx="1896533" cy="1337732"/>
          </a:xfrm>
          <a:prstGeom prst="bentArrow">
            <a:avLst/>
          </a:prstGeom>
          <a:solidFill>
            <a:srgbClr val="FF9409"/>
          </a:solidFill>
          <a:ln>
            <a:solidFill>
              <a:srgbClr val="FF9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567333" y="5139267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3.</a:t>
            </a:r>
            <a:r>
              <a:rPr lang="zh-CN" altLang="en-US" dirty="0">
                <a:solidFill>
                  <a:schemeClr val="bg1"/>
                </a:solidFill>
              </a:rPr>
              <a:t>切割小关节</a:t>
            </a:r>
          </a:p>
        </p:txBody>
      </p:sp>
      <p:pic>
        <p:nvPicPr>
          <p:cNvPr id="4101" name="Picture 5" descr="D:\dataset\arthrosisorg\arthrosis\DIP\3\DIP_171105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9728" y="4218235"/>
            <a:ext cx="558668" cy="63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:\dataset\arthrosisorg\arthrosis\MIP\4\MID_20287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809" y="4987362"/>
            <a:ext cx="551784" cy="56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D:\dataset\arthrosisorg\arthrosis\Radius\4\Radius_4297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80" y="5744783"/>
            <a:ext cx="537104" cy="83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右箭头 71"/>
          <p:cNvSpPr/>
          <p:nvPr/>
        </p:nvSpPr>
        <p:spPr>
          <a:xfrm flipH="1">
            <a:off x="6804637" y="4276311"/>
            <a:ext cx="1368998" cy="601850"/>
          </a:xfrm>
          <a:prstGeom prst="rightArrow">
            <a:avLst/>
          </a:prstGeom>
          <a:solidFill>
            <a:srgbClr val="FF9409"/>
          </a:solidFill>
          <a:ln>
            <a:solidFill>
              <a:srgbClr val="FF9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分类器</a:t>
            </a:r>
          </a:p>
        </p:txBody>
      </p:sp>
      <p:sp>
        <p:nvSpPr>
          <p:cNvPr id="73" name="右箭头 72"/>
          <p:cNvSpPr/>
          <p:nvPr/>
        </p:nvSpPr>
        <p:spPr>
          <a:xfrm flipH="1">
            <a:off x="6804637" y="5061197"/>
            <a:ext cx="1368998" cy="601850"/>
          </a:xfrm>
          <a:prstGeom prst="rightArrow">
            <a:avLst/>
          </a:prstGeom>
          <a:solidFill>
            <a:srgbClr val="FF9409"/>
          </a:solidFill>
          <a:ln>
            <a:solidFill>
              <a:srgbClr val="FF9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分类器</a:t>
            </a:r>
          </a:p>
        </p:txBody>
      </p:sp>
      <p:sp>
        <p:nvSpPr>
          <p:cNvPr id="74" name="右箭头 73"/>
          <p:cNvSpPr/>
          <p:nvPr/>
        </p:nvSpPr>
        <p:spPr>
          <a:xfrm flipH="1">
            <a:off x="6804637" y="5861042"/>
            <a:ext cx="1368998" cy="601850"/>
          </a:xfrm>
          <a:prstGeom prst="rightArrow">
            <a:avLst/>
          </a:prstGeom>
          <a:solidFill>
            <a:srgbClr val="FF9409"/>
          </a:solidFill>
          <a:ln>
            <a:solidFill>
              <a:srgbClr val="FF9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分类器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42193" y="437301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等级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042192" y="513926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等级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6073639" y="597730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等级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3908768" y="4652312"/>
            <a:ext cx="1582427" cy="1419620"/>
          </a:xfrm>
          <a:prstGeom prst="roundRect">
            <a:avLst/>
          </a:prstGeom>
          <a:solidFill>
            <a:srgbClr val="FF9409"/>
          </a:solidFill>
          <a:ln>
            <a:solidFill>
              <a:srgbClr val="FF9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5.</a:t>
            </a:r>
            <a:r>
              <a:rPr lang="zh-CN" altLang="en-US" dirty="0"/>
              <a:t>计算所有关节等级分数，计算总分数</a:t>
            </a:r>
          </a:p>
        </p:txBody>
      </p:sp>
      <p:cxnSp>
        <p:nvCxnSpPr>
          <p:cNvPr id="22" name="直接箭头连接符 21"/>
          <p:cNvCxnSpPr>
            <a:stCxn id="16" idx="1"/>
          </p:cNvCxnSpPr>
          <p:nvPr/>
        </p:nvCxnSpPr>
        <p:spPr>
          <a:xfrm flipH="1">
            <a:off x="5491195" y="4557681"/>
            <a:ext cx="550998" cy="58158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>
            <a:stCxn id="76" idx="1"/>
            <a:endCxn id="17" idx="3"/>
          </p:cNvCxnSpPr>
          <p:nvPr/>
        </p:nvCxnSpPr>
        <p:spPr>
          <a:xfrm flipH="1">
            <a:off x="5491195" y="5323933"/>
            <a:ext cx="550997" cy="38189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>
            <a:stCxn id="77" idx="1"/>
          </p:cNvCxnSpPr>
          <p:nvPr/>
        </p:nvCxnSpPr>
        <p:spPr>
          <a:xfrm flipH="1" flipV="1">
            <a:off x="5491195" y="5509094"/>
            <a:ext cx="582444" cy="652873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右箭头 79"/>
          <p:cNvSpPr/>
          <p:nvPr/>
        </p:nvSpPr>
        <p:spPr>
          <a:xfrm flipH="1">
            <a:off x="1563686" y="4751797"/>
            <a:ext cx="2163876" cy="1083733"/>
          </a:xfrm>
          <a:prstGeom prst="rightArrow">
            <a:avLst/>
          </a:prstGeom>
          <a:solidFill>
            <a:srgbClr val="FF9409"/>
          </a:solidFill>
          <a:ln>
            <a:solidFill>
              <a:srgbClr val="FF9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6.</a:t>
            </a:r>
            <a:r>
              <a:rPr lang="zh-CN" altLang="en-US" dirty="0"/>
              <a:t>年龄计算年龄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332068" y="50593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骨骼年龄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conveyor dir="l"/>
      </p:transition>
    </mc:Choice>
    <mc:Fallback xmlns=""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/>
          <p:nvPr/>
        </p:nvSpPr>
        <p:spPr>
          <a:xfrm rot="5400000">
            <a:off x="1494447" y="1952797"/>
            <a:ext cx="1407667" cy="1213505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4" name="等腰三角形 3"/>
          <p:cNvSpPr/>
          <p:nvPr/>
        </p:nvSpPr>
        <p:spPr>
          <a:xfrm rot="5400000">
            <a:off x="773456" y="2846329"/>
            <a:ext cx="2182064" cy="1881089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5" name="等腰三角形 4"/>
          <p:cNvSpPr/>
          <p:nvPr/>
        </p:nvSpPr>
        <p:spPr>
          <a:xfrm rot="5400000">
            <a:off x="666283" y="1922036"/>
            <a:ext cx="573627" cy="494506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6" name="等腰三角形 5"/>
          <p:cNvSpPr/>
          <p:nvPr/>
        </p:nvSpPr>
        <p:spPr>
          <a:xfrm rot="5400000">
            <a:off x="25871" y="2603510"/>
            <a:ext cx="1757001" cy="1514655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7" name="等腰三角形 6"/>
          <p:cNvSpPr/>
          <p:nvPr/>
        </p:nvSpPr>
        <p:spPr>
          <a:xfrm rot="5400000">
            <a:off x="362468" y="1278048"/>
            <a:ext cx="784253" cy="676080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5400000">
            <a:off x="-123297" y="1571295"/>
            <a:ext cx="1787853" cy="1541252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9" name="等腰三角形 8"/>
          <p:cNvSpPr/>
          <p:nvPr/>
        </p:nvSpPr>
        <p:spPr>
          <a:xfrm rot="5400000">
            <a:off x="-41147" y="2301117"/>
            <a:ext cx="596655" cy="514358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0" name="等腰三角形 9"/>
          <p:cNvSpPr/>
          <p:nvPr/>
        </p:nvSpPr>
        <p:spPr>
          <a:xfrm rot="5400000">
            <a:off x="-23743" y="3841577"/>
            <a:ext cx="344288" cy="296800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-53181" y="4331903"/>
            <a:ext cx="771113" cy="664752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2" name="等腰三角形 11"/>
          <p:cNvSpPr/>
          <p:nvPr/>
        </p:nvSpPr>
        <p:spPr>
          <a:xfrm rot="5400000">
            <a:off x="629528" y="3746750"/>
            <a:ext cx="1023944" cy="882710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3" name="等腰三角形 12"/>
          <p:cNvSpPr/>
          <p:nvPr/>
        </p:nvSpPr>
        <p:spPr>
          <a:xfrm rot="5400000">
            <a:off x="2139381" y="2723688"/>
            <a:ext cx="1023944" cy="882710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8" name="等腰三角形 17"/>
          <p:cNvSpPr/>
          <p:nvPr/>
        </p:nvSpPr>
        <p:spPr>
          <a:xfrm rot="16200000" flipH="1">
            <a:off x="9289883" y="1965497"/>
            <a:ext cx="1407667" cy="1213505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9" name="等腰三角形 18"/>
          <p:cNvSpPr/>
          <p:nvPr/>
        </p:nvSpPr>
        <p:spPr>
          <a:xfrm rot="16200000" flipH="1">
            <a:off x="9236477" y="2846329"/>
            <a:ext cx="2182064" cy="1881089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0" name="等腰三角形 19"/>
          <p:cNvSpPr/>
          <p:nvPr/>
        </p:nvSpPr>
        <p:spPr>
          <a:xfrm rot="16200000" flipH="1">
            <a:off x="10952087" y="1922036"/>
            <a:ext cx="573627" cy="494506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1" name="等腰三角形 20"/>
          <p:cNvSpPr/>
          <p:nvPr/>
        </p:nvSpPr>
        <p:spPr>
          <a:xfrm rot="16200000" flipH="1">
            <a:off x="10409125" y="2603510"/>
            <a:ext cx="1757001" cy="1514655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2" name="等腰三角形 21"/>
          <p:cNvSpPr/>
          <p:nvPr/>
        </p:nvSpPr>
        <p:spPr>
          <a:xfrm rot="16200000" flipH="1">
            <a:off x="11045276" y="1278048"/>
            <a:ext cx="784253" cy="676080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3" name="等腰三角形 22"/>
          <p:cNvSpPr/>
          <p:nvPr/>
        </p:nvSpPr>
        <p:spPr>
          <a:xfrm rot="16200000" flipH="1">
            <a:off x="10527441" y="1571295"/>
            <a:ext cx="1787853" cy="1541252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4" name="等腰三角形 23"/>
          <p:cNvSpPr/>
          <p:nvPr/>
        </p:nvSpPr>
        <p:spPr>
          <a:xfrm rot="16200000" flipH="1">
            <a:off x="11636489" y="2301117"/>
            <a:ext cx="596655" cy="514358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5" name="等腰三角形 24"/>
          <p:cNvSpPr/>
          <p:nvPr/>
        </p:nvSpPr>
        <p:spPr>
          <a:xfrm rot="16200000" flipH="1">
            <a:off x="11871452" y="3841577"/>
            <a:ext cx="344288" cy="296800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6" name="等腰三角形 25"/>
          <p:cNvSpPr/>
          <p:nvPr/>
        </p:nvSpPr>
        <p:spPr>
          <a:xfrm rot="16200000" flipH="1">
            <a:off x="11474065" y="4331903"/>
            <a:ext cx="771113" cy="664752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7" name="等腰三角形 26"/>
          <p:cNvSpPr/>
          <p:nvPr/>
        </p:nvSpPr>
        <p:spPr>
          <a:xfrm rot="16200000" flipH="1">
            <a:off x="10538525" y="3746750"/>
            <a:ext cx="1023944" cy="882710"/>
          </a:xfrm>
          <a:prstGeom prst="triangle">
            <a:avLst/>
          </a:prstGeom>
          <a:gradFill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3550449" y="3020598"/>
            <a:ext cx="5338752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800" dirty="0">
                <a:solidFill>
                  <a:srgbClr val="FFFFFF"/>
                </a:solidFill>
              </a:rPr>
              <a:t>YOLOv5</a:t>
            </a:r>
            <a:r>
              <a:rPr lang="zh-CN" altLang="en-US" sz="4800" dirty="0">
                <a:solidFill>
                  <a:srgbClr val="FFFFFF"/>
                </a:solidFill>
              </a:rPr>
              <a:t>关节检测</a:t>
            </a:r>
            <a:endParaRPr kumimoji="0" lang="zh-CN" altLang="en-US" sz="48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3358139" y="1934492"/>
            <a:ext cx="5475722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72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PART 02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6095999" y="4664279"/>
            <a:ext cx="0" cy="618921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箭头: V 形 15"/>
          <p:cNvSpPr/>
          <p:nvPr/>
        </p:nvSpPr>
        <p:spPr>
          <a:xfrm rot="5400000">
            <a:off x="6013450" y="5340904"/>
            <a:ext cx="165100" cy="247650"/>
          </a:xfrm>
          <a:prstGeom prst="chevron">
            <a:avLst>
              <a:gd name="adj" fmla="val 76923"/>
            </a:avLst>
          </a:prstGeom>
          <a:gradFill flip="none" rotWithShape="0"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/>
              <a:ea typeface="微软雅黑"/>
            </a:endParaRPr>
          </a:p>
        </p:txBody>
      </p:sp>
      <p:sp>
        <p:nvSpPr>
          <p:cNvPr id="117" name="箭头: V 形 116"/>
          <p:cNvSpPr/>
          <p:nvPr/>
        </p:nvSpPr>
        <p:spPr>
          <a:xfrm rot="5400000">
            <a:off x="6013450" y="5476623"/>
            <a:ext cx="165100" cy="247650"/>
          </a:xfrm>
          <a:prstGeom prst="chevron">
            <a:avLst>
              <a:gd name="adj" fmla="val 76923"/>
            </a:avLst>
          </a:prstGeom>
          <a:gradFill flip="none" rotWithShape="0">
            <a:gsLst>
              <a:gs pos="0">
                <a:srgbClr val="5AD9FC">
                  <a:alpha val="60000"/>
                </a:srgbClr>
              </a:gs>
              <a:gs pos="100000">
                <a:srgbClr val="0361D3">
                  <a:alpha val="5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/>
              <a:ea typeface="微软雅黑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114" grpId="0"/>
      <p:bldP spid="116" grpId="0"/>
      <p:bldP spid="16" grpId="0" animBg="1"/>
      <p:bldP spid="1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330395"/>
            <a:ext cx="952409" cy="1055710"/>
            <a:chOff x="-1" y="1447994"/>
            <a:chExt cx="2805034" cy="3109278"/>
          </a:xfrm>
        </p:grpSpPr>
        <p:sp>
          <p:nvSpPr>
            <p:cNvPr id="3" name="等腰三角形 2"/>
            <p:cNvSpPr/>
            <p:nvPr/>
          </p:nvSpPr>
          <p:spPr>
            <a:xfrm rot="5400000">
              <a:off x="1494447" y="1952797"/>
              <a:ext cx="1407667" cy="1213505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4" name="等腰三角形 3"/>
            <p:cNvSpPr/>
            <p:nvPr/>
          </p:nvSpPr>
          <p:spPr>
            <a:xfrm rot="5400000">
              <a:off x="1071974" y="2824215"/>
              <a:ext cx="1861431" cy="1604683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 rot="5400000">
              <a:off x="666283" y="1922036"/>
              <a:ext cx="573627" cy="494506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5400000">
              <a:off x="25871" y="2603510"/>
              <a:ext cx="1757001" cy="1514655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8" name="等腰三角形 7"/>
            <p:cNvSpPr/>
            <p:nvPr/>
          </p:nvSpPr>
          <p:spPr>
            <a:xfrm rot="5400000">
              <a:off x="-123297" y="1571295"/>
              <a:ext cx="1787853" cy="1541252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-41147" y="2301117"/>
              <a:ext cx="596655" cy="514358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-50998" y="3868826"/>
              <a:ext cx="739443" cy="637450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216193" y="468831"/>
            <a:ext cx="629374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dirty="0">
                <a:solidFill>
                  <a:srgbClr val="FFFFFF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手骨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锐字锐线梦想黑简1.0" panose="02010604000000000000" pitchFamily="2" charset="-122"/>
                <a:ea typeface="锐字锐线梦想黑简1.0" panose="02010604000000000000" pitchFamily="2" charset="-122"/>
                <a:cs typeface="+mn-cs"/>
              </a:rPr>
              <a:t>数据集</a:t>
            </a:r>
            <a:r>
              <a:rPr lang="zh-CN" altLang="en-US" sz="4800" dirty="0">
                <a:solidFill>
                  <a:srgbClr val="FFFFFF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预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锐字锐线梦想黑简1.0" panose="02010604000000000000" pitchFamily="2" charset="-122"/>
                <a:ea typeface="锐字锐线梦想黑简1.0" panose="02010604000000000000" pitchFamily="2" charset="-122"/>
                <a:cs typeface="+mn-cs"/>
              </a:rPr>
              <a:t>处理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3416530" y="575300"/>
            <a:ext cx="168045" cy="168045"/>
            <a:chOff x="3300742" y="531547"/>
            <a:chExt cx="878349" cy="878349"/>
          </a:xfrm>
        </p:grpSpPr>
        <p:sp>
          <p:nvSpPr>
            <p:cNvPr id="35" name="椭圆 34"/>
            <p:cNvSpPr/>
            <p:nvPr/>
          </p:nvSpPr>
          <p:spPr>
            <a:xfrm>
              <a:off x="3300742" y="531547"/>
              <a:ext cx="878349" cy="878349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397844" y="628650"/>
              <a:ext cx="684144" cy="684142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3513082" y="743888"/>
              <a:ext cx="453668" cy="453666"/>
            </a:xfrm>
            <a:prstGeom prst="ellipse">
              <a:avLst/>
            </a:prstGeom>
            <a:gradFill>
              <a:gsLst>
                <a:gs pos="0">
                  <a:srgbClr val="0361D3"/>
                </a:gs>
                <a:gs pos="100000">
                  <a:srgbClr val="5AD9FC"/>
                </a:gs>
              </a:gsLst>
              <a:lin ang="5400000" scaled="1"/>
            </a:gradFill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079855" y="791024"/>
            <a:ext cx="168045" cy="168045"/>
            <a:chOff x="3300742" y="531547"/>
            <a:chExt cx="878349" cy="878349"/>
          </a:xfrm>
        </p:grpSpPr>
        <p:sp>
          <p:nvSpPr>
            <p:cNvPr id="39" name="椭圆 38"/>
            <p:cNvSpPr/>
            <p:nvPr/>
          </p:nvSpPr>
          <p:spPr>
            <a:xfrm>
              <a:off x="3300742" y="531547"/>
              <a:ext cx="878349" cy="878349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397844" y="628650"/>
              <a:ext cx="684144" cy="684142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3513082" y="743888"/>
              <a:ext cx="453668" cy="453666"/>
            </a:xfrm>
            <a:prstGeom prst="ellipse">
              <a:avLst/>
            </a:prstGeom>
            <a:gradFill>
              <a:gsLst>
                <a:gs pos="0">
                  <a:srgbClr val="0361D3"/>
                </a:gs>
                <a:gs pos="100000">
                  <a:srgbClr val="5AD9FC"/>
                </a:gs>
              </a:gsLst>
              <a:lin ang="5400000" scaled="1"/>
            </a:gradFill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</p:grpSp>
      <p:cxnSp>
        <p:nvCxnSpPr>
          <p:cNvPr id="42" name="直接连接符 41"/>
          <p:cNvCxnSpPr/>
          <p:nvPr/>
        </p:nvCxnSpPr>
        <p:spPr>
          <a:xfrm flipH="1">
            <a:off x="3819306" y="710604"/>
            <a:ext cx="178924" cy="178925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2938521" y="387606"/>
            <a:ext cx="207937" cy="207938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直接连接符 44"/>
          <p:cNvCxnSpPr/>
          <p:nvPr/>
        </p:nvCxnSpPr>
        <p:spPr>
          <a:xfrm flipH="1">
            <a:off x="1878241" y="710604"/>
            <a:ext cx="113257" cy="113259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直接连接符 46"/>
          <p:cNvCxnSpPr/>
          <p:nvPr/>
        </p:nvCxnSpPr>
        <p:spPr>
          <a:xfrm flipH="1">
            <a:off x="2654821" y="930938"/>
            <a:ext cx="113257" cy="113259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直接连接符 47"/>
          <p:cNvCxnSpPr/>
          <p:nvPr/>
        </p:nvCxnSpPr>
        <p:spPr>
          <a:xfrm flipH="1">
            <a:off x="1507058" y="976290"/>
            <a:ext cx="113257" cy="113259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340"/>
          <a:stretch/>
        </p:blipFill>
        <p:spPr bwMode="auto">
          <a:xfrm>
            <a:off x="7819093" y="900456"/>
            <a:ext cx="4216400" cy="28479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70880"/>
            <a:ext cx="9012059" cy="19311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290" y="1386105"/>
            <a:ext cx="2247546" cy="2362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31" y="1386106"/>
            <a:ext cx="2261715" cy="2404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 descr="D:\dataset\voc_bone\VOCdevkit\VOC2007\yolo_dataset\images\1527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975" y="4501193"/>
            <a:ext cx="1494026" cy="201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D:\dataset\voc-手掌数据\voc\VOCdevkit\VOC2007\JPEGImages\1527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382" y="4501193"/>
            <a:ext cx="1494026" cy="201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Tm="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Administrator\Desktop\myplot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6" y="782920"/>
            <a:ext cx="11495015" cy="479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下箭头 3"/>
          <p:cNvSpPr/>
          <p:nvPr/>
        </p:nvSpPr>
        <p:spPr>
          <a:xfrm>
            <a:off x="11672528" y="1620299"/>
            <a:ext cx="519472" cy="34681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730335" y="2133465"/>
            <a:ext cx="461665" cy="233653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Clip</a:t>
            </a:r>
            <a:r>
              <a:rPr lang="zh-CN" altLang="en-US" dirty="0">
                <a:solidFill>
                  <a:schemeClr val="bg1"/>
                </a:solidFill>
              </a:rPr>
              <a:t>越大，对比越明显</a:t>
            </a:r>
          </a:p>
        </p:txBody>
      </p:sp>
      <p:sp>
        <p:nvSpPr>
          <p:cNvPr id="5" name="右箭头 4"/>
          <p:cNvSpPr/>
          <p:nvPr/>
        </p:nvSpPr>
        <p:spPr>
          <a:xfrm>
            <a:off x="1134533" y="169333"/>
            <a:ext cx="8966200" cy="53738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Gridsize</a:t>
            </a:r>
            <a:r>
              <a:rPr lang="zh-CN" altLang="en-US" dirty="0"/>
              <a:t>越大，图像越平滑，对比度越小</a:t>
            </a:r>
          </a:p>
        </p:txBody>
      </p:sp>
    </p:spTree>
    <p:extLst>
      <p:ext uri="{BB962C8B-B14F-4D97-AF65-F5344CB8AC3E}">
        <p14:creationId xmlns:p14="http://schemas.microsoft.com/office/powerpoint/2010/main" val="220867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330395"/>
            <a:ext cx="952409" cy="1055710"/>
            <a:chOff x="-1" y="1447994"/>
            <a:chExt cx="2805034" cy="3109278"/>
          </a:xfrm>
        </p:grpSpPr>
        <p:sp>
          <p:nvSpPr>
            <p:cNvPr id="3" name="等腰三角形 2"/>
            <p:cNvSpPr/>
            <p:nvPr/>
          </p:nvSpPr>
          <p:spPr>
            <a:xfrm rot="5400000">
              <a:off x="1494447" y="1952797"/>
              <a:ext cx="1407667" cy="1213505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4" name="等腰三角形 3"/>
            <p:cNvSpPr/>
            <p:nvPr/>
          </p:nvSpPr>
          <p:spPr>
            <a:xfrm rot="5400000">
              <a:off x="1071974" y="2824215"/>
              <a:ext cx="1861431" cy="1604683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 rot="5400000">
              <a:off x="666283" y="1922036"/>
              <a:ext cx="573627" cy="494506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5400000">
              <a:off x="25871" y="2603510"/>
              <a:ext cx="1757001" cy="1514655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8" name="等腰三角形 7"/>
            <p:cNvSpPr/>
            <p:nvPr/>
          </p:nvSpPr>
          <p:spPr>
            <a:xfrm rot="5400000">
              <a:off x="-123297" y="1571295"/>
              <a:ext cx="1787853" cy="1541252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-41147" y="2301117"/>
              <a:ext cx="596655" cy="514358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-50998" y="3868826"/>
              <a:ext cx="739443" cy="637450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216193" y="468831"/>
            <a:ext cx="8568742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锐字锐线梦想黑简1.0" panose="02010604000000000000" pitchFamily="2" charset="-122"/>
                <a:ea typeface="锐字锐线梦想黑简1.0" panose="02010604000000000000" pitchFamily="2" charset="-122"/>
                <a:cs typeface="+mn-cs"/>
              </a:rPr>
              <a:t>YOLOv5l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锐字锐线梦想黑简1.0" panose="02010604000000000000" pitchFamily="2" charset="-122"/>
                <a:ea typeface="锐字锐线梦想黑简1.0" panose="02010604000000000000" pitchFamily="2" charset="-122"/>
                <a:cs typeface="+mn-cs"/>
              </a:rPr>
              <a:t>训练结果</a:t>
            </a:r>
            <a:r>
              <a:rPr lang="en-US" altLang="zh-CN" sz="4800" noProof="0" dirty="0">
                <a:solidFill>
                  <a:srgbClr val="FFFFFF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 mAP0.99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锐字锐线梦想黑简1.0" panose="02010604000000000000" pitchFamily="2" charset="-122"/>
              <a:ea typeface="锐字锐线梦想黑简1.0" panose="02010604000000000000" pitchFamily="2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3416530" y="575300"/>
            <a:ext cx="168045" cy="168045"/>
            <a:chOff x="3300742" y="531547"/>
            <a:chExt cx="878349" cy="878349"/>
          </a:xfrm>
        </p:grpSpPr>
        <p:sp>
          <p:nvSpPr>
            <p:cNvPr id="35" name="椭圆 34"/>
            <p:cNvSpPr/>
            <p:nvPr/>
          </p:nvSpPr>
          <p:spPr>
            <a:xfrm>
              <a:off x="3300742" y="531547"/>
              <a:ext cx="878349" cy="878349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397844" y="628650"/>
              <a:ext cx="684144" cy="684142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3513082" y="743888"/>
              <a:ext cx="453668" cy="453666"/>
            </a:xfrm>
            <a:prstGeom prst="ellipse">
              <a:avLst/>
            </a:prstGeom>
            <a:gradFill>
              <a:gsLst>
                <a:gs pos="0">
                  <a:srgbClr val="0361D3"/>
                </a:gs>
                <a:gs pos="100000">
                  <a:srgbClr val="5AD9FC"/>
                </a:gs>
              </a:gsLst>
              <a:lin ang="5400000" scaled="1"/>
            </a:gradFill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079855" y="791024"/>
            <a:ext cx="168045" cy="168045"/>
            <a:chOff x="3300742" y="531547"/>
            <a:chExt cx="878349" cy="878349"/>
          </a:xfrm>
        </p:grpSpPr>
        <p:sp>
          <p:nvSpPr>
            <p:cNvPr id="39" name="椭圆 38"/>
            <p:cNvSpPr/>
            <p:nvPr/>
          </p:nvSpPr>
          <p:spPr>
            <a:xfrm>
              <a:off x="3300742" y="531547"/>
              <a:ext cx="878349" cy="878349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397844" y="628650"/>
              <a:ext cx="684144" cy="684142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3513082" y="743888"/>
              <a:ext cx="453668" cy="453666"/>
            </a:xfrm>
            <a:prstGeom prst="ellipse">
              <a:avLst/>
            </a:prstGeom>
            <a:gradFill>
              <a:gsLst>
                <a:gs pos="0">
                  <a:srgbClr val="0361D3"/>
                </a:gs>
                <a:gs pos="100000">
                  <a:srgbClr val="5AD9FC"/>
                </a:gs>
              </a:gsLst>
              <a:lin ang="5400000" scaled="1"/>
            </a:gradFill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</p:grpSp>
      <p:cxnSp>
        <p:nvCxnSpPr>
          <p:cNvPr id="42" name="直接连接符 41"/>
          <p:cNvCxnSpPr/>
          <p:nvPr/>
        </p:nvCxnSpPr>
        <p:spPr>
          <a:xfrm flipH="1">
            <a:off x="3819306" y="710604"/>
            <a:ext cx="178924" cy="178925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2938521" y="387606"/>
            <a:ext cx="207937" cy="207938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直接连接符 44"/>
          <p:cNvCxnSpPr/>
          <p:nvPr/>
        </p:nvCxnSpPr>
        <p:spPr>
          <a:xfrm flipH="1">
            <a:off x="1878241" y="710604"/>
            <a:ext cx="113257" cy="113259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直接连接符 46"/>
          <p:cNvCxnSpPr/>
          <p:nvPr/>
        </p:nvCxnSpPr>
        <p:spPr>
          <a:xfrm flipH="1">
            <a:off x="2654821" y="930938"/>
            <a:ext cx="113257" cy="113259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直接连接符 47"/>
          <p:cNvCxnSpPr/>
          <p:nvPr/>
        </p:nvCxnSpPr>
        <p:spPr>
          <a:xfrm flipH="1">
            <a:off x="1507058" y="976290"/>
            <a:ext cx="113257" cy="113259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29" name="Picture 5" descr="C:\Users\Administrator\Desktop\微信截图_20230728173508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50" r="44877"/>
          <a:stretch/>
        </p:blipFill>
        <p:spPr bwMode="auto">
          <a:xfrm>
            <a:off x="-2136621" y="5043650"/>
            <a:ext cx="13608999" cy="169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588" y="1299828"/>
            <a:ext cx="5191528" cy="3657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61" y="1674235"/>
            <a:ext cx="5258031" cy="2075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9228338"/>
      </p:ext>
    </p:extLst>
  </p:cSld>
  <p:clrMapOvr>
    <a:masterClrMapping/>
  </p:clrMapOvr>
  <p:transition spd="slow" advTm="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330395"/>
            <a:ext cx="952409" cy="1055710"/>
            <a:chOff x="-1" y="1447994"/>
            <a:chExt cx="2805034" cy="3109278"/>
          </a:xfrm>
        </p:grpSpPr>
        <p:sp>
          <p:nvSpPr>
            <p:cNvPr id="3" name="等腰三角形 2"/>
            <p:cNvSpPr/>
            <p:nvPr/>
          </p:nvSpPr>
          <p:spPr>
            <a:xfrm rot="5400000">
              <a:off x="1494447" y="1952797"/>
              <a:ext cx="1407667" cy="1213505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4" name="等腰三角形 3"/>
            <p:cNvSpPr/>
            <p:nvPr/>
          </p:nvSpPr>
          <p:spPr>
            <a:xfrm rot="5400000">
              <a:off x="1071974" y="2824215"/>
              <a:ext cx="1861431" cy="1604683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 rot="5400000">
              <a:off x="666283" y="1922036"/>
              <a:ext cx="573627" cy="494506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5400000">
              <a:off x="25871" y="2603510"/>
              <a:ext cx="1757001" cy="1514655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8" name="等腰三角形 7"/>
            <p:cNvSpPr/>
            <p:nvPr/>
          </p:nvSpPr>
          <p:spPr>
            <a:xfrm rot="5400000">
              <a:off x="-123297" y="1571295"/>
              <a:ext cx="1787853" cy="1541252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-41147" y="2301117"/>
              <a:ext cx="596655" cy="514358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-50998" y="3868826"/>
              <a:ext cx="739443" cy="637450"/>
            </a:xfrm>
            <a:prstGeom prst="triangle">
              <a:avLst/>
            </a:prstGeom>
            <a:gradFill>
              <a:gsLst>
                <a:gs pos="0">
                  <a:srgbClr val="5AD9FC">
                    <a:alpha val="60000"/>
                  </a:srgbClr>
                </a:gs>
                <a:gs pos="100000">
                  <a:srgbClr val="0361D3">
                    <a:alpha val="5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216193" y="468831"/>
            <a:ext cx="8568742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锐字锐线梦想黑简1.0" panose="02010604000000000000" pitchFamily="2" charset="-122"/>
                <a:ea typeface="锐字锐线梦想黑简1.0" panose="02010604000000000000" pitchFamily="2" charset="-122"/>
                <a:cs typeface="+mn-cs"/>
              </a:rPr>
              <a:t>Yolo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锐字锐线梦想黑简1.0" panose="02010604000000000000" pitchFamily="2" charset="-122"/>
                <a:ea typeface="锐字锐线梦想黑简1.0" panose="02010604000000000000" pitchFamily="2" charset="-122"/>
                <a:cs typeface="+mn-cs"/>
              </a:rPr>
              <a:t>检测结果</a:t>
            </a:r>
            <a:r>
              <a:rPr lang="en-US" altLang="zh-CN" sz="4800" noProof="0" dirty="0">
                <a:solidFill>
                  <a:srgbClr val="FFFFFF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zh-CN" altLang="en-US" sz="3200" noProof="0" dirty="0">
                <a:solidFill>
                  <a:srgbClr val="FFFFFF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关</a:t>
            </a:r>
            <a:r>
              <a:rPr lang="zh-CN" altLang="en-US" sz="3200" dirty="0">
                <a:solidFill>
                  <a:srgbClr val="FFFFFF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节筛选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锐字锐线梦想黑简1.0" panose="02010604000000000000" pitchFamily="2" charset="-122"/>
              <a:ea typeface="锐字锐线梦想黑简1.0" panose="02010604000000000000" pitchFamily="2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3416530" y="575300"/>
            <a:ext cx="168045" cy="168045"/>
            <a:chOff x="3300742" y="531547"/>
            <a:chExt cx="878349" cy="878349"/>
          </a:xfrm>
        </p:grpSpPr>
        <p:sp>
          <p:nvSpPr>
            <p:cNvPr id="35" name="椭圆 34"/>
            <p:cNvSpPr/>
            <p:nvPr/>
          </p:nvSpPr>
          <p:spPr>
            <a:xfrm>
              <a:off x="3300742" y="531547"/>
              <a:ext cx="878349" cy="878349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397844" y="628650"/>
              <a:ext cx="684144" cy="684142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3513082" y="743888"/>
              <a:ext cx="453668" cy="453666"/>
            </a:xfrm>
            <a:prstGeom prst="ellipse">
              <a:avLst/>
            </a:prstGeom>
            <a:gradFill>
              <a:gsLst>
                <a:gs pos="0">
                  <a:srgbClr val="0361D3"/>
                </a:gs>
                <a:gs pos="100000">
                  <a:srgbClr val="5AD9FC"/>
                </a:gs>
              </a:gsLst>
              <a:lin ang="5400000" scaled="1"/>
            </a:gradFill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079855" y="791024"/>
            <a:ext cx="168045" cy="168045"/>
            <a:chOff x="3300742" y="531547"/>
            <a:chExt cx="878349" cy="878349"/>
          </a:xfrm>
        </p:grpSpPr>
        <p:sp>
          <p:nvSpPr>
            <p:cNvPr id="39" name="椭圆 38"/>
            <p:cNvSpPr/>
            <p:nvPr/>
          </p:nvSpPr>
          <p:spPr>
            <a:xfrm>
              <a:off x="3300742" y="531547"/>
              <a:ext cx="878349" cy="878349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397844" y="628650"/>
              <a:ext cx="684144" cy="684142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3513082" y="743888"/>
              <a:ext cx="453668" cy="453666"/>
            </a:xfrm>
            <a:prstGeom prst="ellipse">
              <a:avLst/>
            </a:prstGeom>
            <a:gradFill>
              <a:gsLst>
                <a:gs pos="0">
                  <a:srgbClr val="0361D3"/>
                </a:gs>
                <a:gs pos="100000">
                  <a:srgbClr val="5AD9FC"/>
                </a:gs>
              </a:gsLst>
              <a:lin ang="5400000" scaled="1"/>
            </a:gradFill>
            <a:ln w="6350">
              <a:gradFill>
                <a:gsLst>
                  <a:gs pos="0">
                    <a:srgbClr val="0361D3">
                      <a:alpha val="26000"/>
                    </a:srgbClr>
                  </a:gs>
                  <a:gs pos="100000">
                    <a:srgbClr val="5AD9FC">
                      <a:alpha val="3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</p:grpSp>
      <p:cxnSp>
        <p:nvCxnSpPr>
          <p:cNvPr id="42" name="直接连接符 41"/>
          <p:cNvCxnSpPr/>
          <p:nvPr/>
        </p:nvCxnSpPr>
        <p:spPr>
          <a:xfrm flipH="1">
            <a:off x="3819306" y="710604"/>
            <a:ext cx="178924" cy="178925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2938521" y="387606"/>
            <a:ext cx="207937" cy="207938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直接连接符 44"/>
          <p:cNvCxnSpPr/>
          <p:nvPr/>
        </p:nvCxnSpPr>
        <p:spPr>
          <a:xfrm flipH="1">
            <a:off x="1878241" y="710604"/>
            <a:ext cx="113257" cy="113259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直接连接符 46"/>
          <p:cNvCxnSpPr/>
          <p:nvPr/>
        </p:nvCxnSpPr>
        <p:spPr>
          <a:xfrm flipH="1">
            <a:off x="2654821" y="930938"/>
            <a:ext cx="113257" cy="113259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直接连接符 47"/>
          <p:cNvCxnSpPr/>
          <p:nvPr/>
        </p:nvCxnSpPr>
        <p:spPr>
          <a:xfrm flipH="1">
            <a:off x="1507058" y="976290"/>
            <a:ext cx="113257" cy="113259"/>
          </a:xfrm>
          <a:prstGeom prst="line">
            <a:avLst/>
          </a:prstGeom>
          <a:noFill/>
          <a:ln w="6350">
            <a:gradFill>
              <a:gsLst>
                <a:gs pos="0">
                  <a:srgbClr val="0361D3">
                    <a:alpha val="26000"/>
                  </a:srgbClr>
                </a:gs>
                <a:gs pos="100000">
                  <a:srgbClr val="5AD9FC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6" name="Picture 2" descr="D:\pythonproject\yolov5-master\runs\detect\exp41\20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573" y="1353572"/>
            <a:ext cx="3853290" cy="520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D:\pythonproject\yolov5-master\runs\detect\exp33\20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32" y="1386106"/>
            <a:ext cx="3853291" cy="520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右箭头 26"/>
          <p:cNvSpPr/>
          <p:nvPr/>
        </p:nvSpPr>
        <p:spPr>
          <a:xfrm>
            <a:off x="4902953" y="3058283"/>
            <a:ext cx="2018779" cy="1083733"/>
          </a:xfrm>
          <a:prstGeom prst="rightArrow">
            <a:avLst/>
          </a:prstGeom>
          <a:solidFill>
            <a:srgbClr val="FF9409"/>
          </a:solidFill>
          <a:ln>
            <a:solidFill>
              <a:srgbClr val="FF9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筛选关节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02952" y="4354717"/>
            <a:ext cx="2276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1.</a:t>
            </a:r>
            <a:r>
              <a:rPr lang="zh-CN" altLang="en-US" dirty="0">
                <a:solidFill>
                  <a:schemeClr val="bg1"/>
                </a:solidFill>
              </a:rPr>
              <a:t>先判断左右手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2.</a:t>
            </a:r>
            <a:r>
              <a:rPr lang="zh-CN" altLang="en-US" dirty="0">
                <a:solidFill>
                  <a:schemeClr val="bg1"/>
                </a:solidFill>
              </a:rPr>
              <a:t>每类关节按照</a:t>
            </a:r>
            <a:r>
              <a:rPr lang="en-US" altLang="zh-CN" dirty="0">
                <a:solidFill>
                  <a:schemeClr val="bg1"/>
                </a:solidFill>
              </a:rPr>
              <a:t>x</a:t>
            </a:r>
            <a:r>
              <a:rPr lang="zh-CN" altLang="en-US" dirty="0">
                <a:solidFill>
                  <a:schemeClr val="bg1"/>
                </a:solidFill>
              </a:rPr>
              <a:t>坐标位置筛选</a:t>
            </a:r>
          </a:p>
        </p:txBody>
      </p:sp>
    </p:spTree>
    <p:extLst>
      <p:ext uri="{BB962C8B-B14F-4D97-AF65-F5344CB8AC3E}">
        <p14:creationId xmlns:p14="http://schemas.microsoft.com/office/powerpoint/2010/main" val="2621918245"/>
      </p:ext>
    </p:extLst>
  </p:cSld>
  <p:clrMapOvr>
    <a:masterClrMapping/>
  </p:clrMapOvr>
  <p:transition spd="slow" advTm="0">
    <p:push dir="u"/>
  </p:transition>
</p:sld>
</file>

<file path=ppt/theme/theme1.xml><?xml version="1.0" encoding="utf-8"?>
<a:theme xmlns:a="http://schemas.openxmlformats.org/drawingml/2006/main" name="包图主题2">
  <a:themeElements>
    <a:clrScheme name="自定义 27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E53238"/>
      </a:accent1>
      <a:accent2>
        <a:srgbClr val="0064D2"/>
      </a:accent2>
      <a:accent3>
        <a:srgbClr val="E53238"/>
      </a:accent3>
      <a:accent4>
        <a:srgbClr val="0064D2"/>
      </a:accent4>
      <a:accent5>
        <a:srgbClr val="E53238"/>
      </a:accent5>
      <a:accent6>
        <a:srgbClr val="0064D2"/>
      </a:accent6>
      <a:hlink>
        <a:srgbClr val="E53238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1901</TotalTime>
  <Words>805</Words>
  <Application>Microsoft Office PowerPoint</Application>
  <PresentationFormat>自定义</PresentationFormat>
  <Paragraphs>134</Paragraphs>
  <Slides>24</Slides>
  <Notes>23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xb21cn</cp:lastModifiedBy>
  <cp:revision>143</cp:revision>
  <dcterms:created xsi:type="dcterms:W3CDTF">2018-12-04T09:49:59Z</dcterms:created>
  <dcterms:modified xsi:type="dcterms:W3CDTF">2023-08-04T04:49:47Z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2052-1.2.5.490</vt:lpwstr>
  </property>
</Properties>
</file>